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71" r:id="rId3"/>
    <p:sldId id="258" r:id="rId4"/>
    <p:sldId id="272" r:id="rId5"/>
    <p:sldId id="263" r:id="rId6"/>
    <p:sldId id="260" r:id="rId7"/>
    <p:sldId id="269" r:id="rId8"/>
    <p:sldId id="273" r:id="rId9"/>
    <p:sldId id="265"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bitha van den Ade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2746" autoAdjust="0"/>
  </p:normalViewPr>
  <p:slideViewPr>
    <p:cSldViewPr snapToGrid="0">
      <p:cViewPr>
        <p:scale>
          <a:sx n="40" d="100"/>
          <a:sy n="40" d="100"/>
        </p:scale>
        <p:origin x="1224" y="4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Aantal leden bij start seizoen</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2017-2018</c:v>
                </c:pt>
                <c:pt idx="1">
                  <c:v>2018-2019</c:v>
                </c:pt>
                <c:pt idx="2">
                  <c:v>2019-2020</c:v>
                </c:pt>
                <c:pt idx="3">
                  <c:v>2020-2021</c:v>
                </c:pt>
                <c:pt idx="4">
                  <c:v>2021-2022</c:v>
                </c:pt>
              </c:strCache>
            </c:strRef>
          </c:cat>
          <c:val>
            <c:numRef>
              <c:f>Blad1!$B$2:$B$6</c:f>
              <c:numCache>
                <c:formatCode>General</c:formatCode>
                <c:ptCount val="5"/>
                <c:pt idx="0">
                  <c:v>86</c:v>
                </c:pt>
                <c:pt idx="1">
                  <c:v>127</c:v>
                </c:pt>
                <c:pt idx="2">
                  <c:v>121</c:v>
                </c:pt>
                <c:pt idx="3">
                  <c:v>143</c:v>
                </c:pt>
                <c:pt idx="4">
                  <c:v>128</c:v>
                </c:pt>
              </c:numCache>
            </c:numRef>
          </c:val>
          <c:smooth val="0"/>
          <c:extLst>
            <c:ext xmlns:c16="http://schemas.microsoft.com/office/drawing/2014/chart" uri="{C3380CC4-5D6E-409C-BE32-E72D297353CC}">
              <c16:uniqueId val="{00000000-33B9-4E0D-AAD9-F9961EC55A8A}"/>
            </c:ext>
          </c:extLst>
        </c:ser>
        <c:dLbls>
          <c:dLblPos val="t"/>
          <c:showLegendKey val="0"/>
          <c:showVal val="1"/>
          <c:showCatName val="0"/>
          <c:showSerName val="0"/>
          <c:showPercent val="0"/>
          <c:showBubbleSize val="0"/>
        </c:dLbls>
        <c:smooth val="0"/>
        <c:axId val="301379168"/>
        <c:axId val="304939160"/>
      </c:lineChart>
      <c:catAx>
        <c:axId val="3013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NL"/>
          </a:p>
        </c:txPr>
        <c:crossAx val="304939160"/>
        <c:crosses val="autoZero"/>
        <c:auto val="1"/>
        <c:lblAlgn val="ctr"/>
        <c:lblOffset val="100"/>
        <c:noMultiLvlLbl val="0"/>
      </c:catAx>
      <c:valAx>
        <c:axId val="304939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0137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b="1"/>
              <a:t>Opgehaalde</a:t>
            </a:r>
            <a:r>
              <a:rPr lang="nl-NL" b="1" baseline="0"/>
              <a:t> bedragen acties</a:t>
            </a:r>
            <a:endParaRPr lang="nl-NL"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2017-2018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Clubkasrun</c:v>
                </c:pt>
                <c:pt idx="1">
                  <c:v>Grote Clubactie</c:v>
                </c:pt>
                <c:pt idx="2">
                  <c:v>Wijnactie</c:v>
                </c:pt>
                <c:pt idx="3">
                  <c:v>Paaseitjesactie</c:v>
                </c:pt>
              </c:strCache>
            </c:strRef>
          </c:cat>
          <c:val>
            <c:numRef>
              <c:f>Blad1!$B$2:$B$5</c:f>
              <c:numCache>
                <c:formatCode>"€"\ #,##0.00</c:formatCode>
                <c:ptCount val="4"/>
                <c:pt idx="0">
                  <c:v>82.5</c:v>
                </c:pt>
                <c:pt idx="1">
                  <c:v>483.4</c:v>
                </c:pt>
                <c:pt idx="2">
                  <c:v>672.5</c:v>
                </c:pt>
                <c:pt idx="3">
                  <c:v>588</c:v>
                </c:pt>
              </c:numCache>
            </c:numRef>
          </c:val>
          <c:extLst>
            <c:ext xmlns:c16="http://schemas.microsoft.com/office/drawing/2014/chart" uri="{C3380CC4-5D6E-409C-BE32-E72D297353CC}">
              <c16:uniqueId val="{00000000-32C4-403E-B8B6-468627CBC603}"/>
            </c:ext>
          </c:extLst>
        </c:ser>
        <c:ser>
          <c:idx val="1"/>
          <c:order val="1"/>
          <c:tx>
            <c:strRef>
              <c:f>Blad1!$C$1</c:f>
              <c:strCache>
                <c:ptCount val="1"/>
                <c:pt idx="0">
                  <c:v>2018-2019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Clubkasrun</c:v>
                </c:pt>
                <c:pt idx="1">
                  <c:v>Grote Clubactie</c:v>
                </c:pt>
                <c:pt idx="2">
                  <c:v>Wijnactie</c:v>
                </c:pt>
                <c:pt idx="3">
                  <c:v>Paaseitjesactie</c:v>
                </c:pt>
              </c:strCache>
            </c:strRef>
          </c:cat>
          <c:val>
            <c:numRef>
              <c:f>Blad1!$C$2:$C$5</c:f>
              <c:numCache>
                <c:formatCode>"€"\ #,##0.00</c:formatCode>
                <c:ptCount val="4"/>
                <c:pt idx="0">
                  <c:v>246.5</c:v>
                </c:pt>
                <c:pt idx="1">
                  <c:v>567.5</c:v>
                </c:pt>
                <c:pt idx="2">
                  <c:v>781.3</c:v>
                </c:pt>
                <c:pt idx="3">
                  <c:v>903.62</c:v>
                </c:pt>
              </c:numCache>
            </c:numRef>
          </c:val>
          <c:extLst>
            <c:ext xmlns:c16="http://schemas.microsoft.com/office/drawing/2014/chart" uri="{C3380CC4-5D6E-409C-BE32-E72D297353CC}">
              <c16:uniqueId val="{00000001-32C4-403E-B8B6-468627CBC603}"/>
            </c:ext>
          </c:extLst>
        </c:ser>
        <c:ser>
          <c:idx val="2"/>
          <c:order val="2"/>
          <c:tx>
            <c:strRef>
              <c:f>Blad1!$D$1</c:f>
              <c:strCache>
                <c:ptCount val="1"/>
                <c:pt idx="0">
                  <c:v>2019-2020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Clubkasrun</c:v>
                </c:pt>
                <c:pt idx="1">
                  <c:v>Grote Clubactie</c:v>
                </c:pt>
                <c:pt idx="2">
                  <c:v>Wijnactie</c:v>
                </c:pt>
                <c:pt idx="3">
                  <c:v>Paaseitjesactie</c:v>
                </c:pt>
              </c:strCache>
            </c:strRef>
          </c:cat>
          <c:val>
            <c:numRef>
              <c:f>Blad1!$D$2:$D$5</c:f>
              <c:numCache>
                <c:formatCode>General</c:formatCode>
                <c:ptCount val="4"/>
                <c:pt idx="0">
                  <c:v>241.5</c:v>
                </c:pt>
                <c:pt idx="1">
                  <c:v>374.5</c:v>
                </c:pt>
                <c:pt idx="2">
                  <c:v>792.4</c:v>
                </c:pt>
                <c:pt idx="3">
                  <c:v>608.5</c:v>
                </c:pt>
              </c:numCache>
            </c:numRef>
          </c:val>
          <c:extLst>
            <c:ext xmlns:c16="http://schemas.microsoft.com/office/drawing/2014/chart" uri="{C3380CC4-5D6E-409C-BE32-E72D297353CC}">
              <c16:uniqueId val="{00000002-32C4-403E-B8B6-468627CBC603}"/>
            </c:ext>
          </c:extLst>
        </c:ser>
        <c:ser>
          <c:idx val="3"/>
          <c:order val="3"/>
          <c:tx>
            <c:strRef>
              <c:f>Blad1!$E$1</c:f>
              <c:strCache>
                <c:ptCount val="1"/>
                <c:pt idx="0">
                  <c:v>2020-2021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Clubkasrun</c:v>
                </c:pt>
                <c:pt idx="1">
                  <c:v>Grote Clubactie</c:v>
                </c:pt>
                <c:pt idx="2">
                  <c:v>Wijnactie</c:v>
                </c:pt>
                <c:pt idx="3">
                  <c:v>Paaseitjesactie</c:v>
                </c:pt>
              </c:strCache>
            </c:strRef>
          </c:cat>
          <c:val>
            <c:numRef>
              <c:f>Blad1!$E$2:$E$5</c:f>
              <c:numCache>
                <c:formatCode>General</c:formatCode>
                <c:ptCount val="4"/>
                <c:pt idx="1">
                  <c:v>863</c:v>
                </c:pt>
                <c:pt idx="2">
                  <c:v>871</c:v>
                </c:pt>
              </c:numCache>
            </c:numRef>
          </c:val>
          <c:extLst>
            <c:ext xmlns:c16="http://schemas.microsoft.com/office/drawing/2014/chart" uri="{C3380CC4-5D6E-409C-BE32-E72D297353CC}">
              <c16:uniqueId val="{00000001-B56A-4818-803D-B4E77F9BA9EA}"/>
            </c:ext>
          </c:extLst>
        </c:ser>
        <c:dLbls>
          <c:dLblPos val="outEnd"/>
          <c:showLegendKey val="0"/>
          <c:showVal val="1"/>
          <c:showCatName val="0"/>
          <c:showSerName val="0"/>
          <c:showPercent val="0"/>
          <c:showBubbleSize val="0"/>
        </c:dLbls>
        <c:gapWidth val="219"/>
        <c:overlap val="-27"/>
        <c:axId val="304937592"/>
        <c:axId val="304939552"/>
      </c:barChart>
      <c:catAx>
        <c:axId val="30493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nl-NL"/>
          </a:p>
        </c:txPr>
        <c:crossAx val="304939552"/>
        <c:crosses val="autoZero"/>
        <c:auto val="1"/>
        <c:lblAlgn val="ctr"/>
        <c:lblOffset val="100"/>
        <c:noMultiLvlLbl val="0"/>
      </c:catAx>
      <c:valAx>
        <c:axId val="3049395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 #,##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304937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75AEB-C62D-46A6-958A-C29BB0665829}" type="datetimeFigureOut">
              <a:rPr lang="en-GB" smtClean="0"/>
              <a:t>02/10/2021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E9B0B-F0CA-4AEC-8917-891151A8AE95}" type="slidenum">
              <a:rPr lang="en-GB" smtClean="0"/>
              <a:t>‹nr.›</a:t>
            </a:fld>
            <a:endParaRPr lang="en-GB"/>
          </a:p>
        </p:txBody>
      </p:sp>
    </p:spTree>
    <p:extLst>
      <p:ext uri="{BB962C8B-B14F-4D97-AF65-F5344CB8AC3E}">
        <p14:creationId xmlns:p14="http://schemas.microsoft.com/office/powerpoint/2010/main" val="62231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Wederom een mooi resultaat! </a:t>
            </a:r>
          </a:p>
        </p:txBody>
      </p:sp>
      <p:sp>
        <p:nvSpPr>
          <p:cNvPr id="4" name="Tijdelijke aanduiding voor dianummer 3"/>
          <p:cNvSpPr>
            <a:spLocks noGrp="1"/>
          </p:cNvSpPr>
          <p:nvPr>
            <p:ph type="sldNum" sz="quarter" idx="5"/>
          </p:nvPr>
        </p:nvSpPr>
        <p:spPr/>
        <p:txBody>
          <a:bodyPr/>
          <a:lstStyle/>
          <a:p>
            <a:fld id="{023E9B0B-F0CA-4AEC-8917-891151A8AE95}" type="slidenum">
              <a:rPr lang="en-GB" smtClean="0"/>
              <a:t>4</a:t>
            </a:fld>
            <a:endParaRPr lang="en-GB"/>
          </a:p>
        </p:txBody>
      </p:sp>
    </p:spTree>
    <p:extLst>
      <p:ext uri="{BB962C8B-B14F-4D97-AF65-F5344CB8AC3E}">
        <p14:creationId xmlns:p14="http://schemas.microsoft.com/office/powerpoint/2010/main" val="297456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3E9B0B-F0CA-4AEC-8917-891151A8AE95}" type="slidenum">
              <a:rPr lang="en-GB" smtClean="0"/>
              <a:t>5</a:t>
            </a:fld>
            <a:endParaRPr lang="en-GB"/>
          </a:p>
        </p:txBody>
      </p:sp>
    </p:spTree>
    <p:extLst>
      <p:ext uri="{BB962C8B-B14F-4D97-AF65-F5344CB8AC3E}">
        <p14:creationId xmlns:p14="http://schemas.microsoft.com/office/powerpoint/2010/main" val="212376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23E9B0B-F0CA-4AEC-8917-891151A8AE95}" type="slidenum">
              <a:rPr lang="en-GB" smtClean="0"/>
              <a:t>6</a:t>
            </a:fld>
            <a:endParaRPr lang="en-GB"/>
          </a:p>
        </p:txBody>
      </p:sp>
    </p:spTree>
    <p:extLst>
      <p:ext uri="{BB962C8B-B14F-4D97-AF65-F5344CB8AC3E}">
        <p14:creationId xmlns:p14="http://schemas.microsoft.com/office/powerpoint/2010/main" val="227107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23E9B0B-F0CA-4AEC-8917-891151A8AE95}" type="slidenum">
              <a:rPr lang="en-GB" smtClean="0"/>
              <a:t>8</a:t>
            </a:fld>
            <a:endParaRPr lang="en-GB"/>
          </a:p>
        </p:txBody>
      </p:sp>
    </p:spTree>
    <p:extLst>
      <p:ext uri="{BB962C8B-B14F-4D97-AF65-F5344CB8AC3E}">
        <p14:creationId xmlns:p14="http://schemas.microsoft.com/office/powerpoint/2010/main" val="157458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23E9B0B-F0CA-4AEC-8917-891151A8AE95}" type="slidenum">
              <a:rPr lang="en-GB" smtClean="0"/>
              <a:t>10</a:t>
            </a:fld>
            <a:endParaRPr lang="en-GB"/>
          </a:p>
        </p:txBody>
      </p:sp>
    </p:spTree>
    <p:extLst>
      <p:ext uri="{BB962C8B-B14F-4D97-AF65-F5344CB8AC3E}">
        <p14:creationId xmlns:p14="http://schemas.microsoft.com/office/powerpoint/2010/main" val="2124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penningmeester@smash66.nl" TargetMode="External"/><Relationship Id="rId13" Type="http://schemas.openxmlformats.org/officeDocument/2006/relationships/hyperlink" Target="mailto:technischezaken@smash66.nl" TargetMode="External"/><Relationship Id="rId3" Type="http://schemas.openxmlformats.org/officeDocument/2006/relationships/image" Target="../media/image9.png"/><Relationship Id="rId7" Type="http://schemas.openxmlformats.org/officeDocument/2006/relationships/hyperlink" Target="mailto:secretariaat@smash66.nl" TargetMode="External"/><Relationship Id="rId12" Type="http://schemas.openxmlformats.org/officeDocument/2006/relationships/image" Target="../media/image14.png"/><Relationship Id="rId2" Type="http://schemas.openxmlformats.org/officeDocument/2006/relationships/image" Target="../media/image8.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mailto:voorzitter@smash66.nl" TargetMode="External"/><Relationship Id="rId11" Type="http://schemas.openxmlformats.org/officeDocument/2006/relationships/image" Target="../media/image13.png"/><Relationship Id="rId5" Type="http://schemas.openxmlformats.org/officeDocument/2006/relationships/image" Target="../media/image11.png"/><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mailto:wedstrijdsecretariaat@smash66.nl" TargetMode="External"/><Relationship Id="rId14" Type="http://schemas.openxmlformats.org/officeDocument/2006/relationships/hyperlink" Target="mailto:webmaster@smash66.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1"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2"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84" name="Rectangle 83">
            <a:extLst>
              <a:ext uri="{FF2B5EF4-FFF2-40B4-BE49-F238E27FC236}">
                <a16:creationId xmlns:a16="http://schemas.microsoft.com/office/drawing/2014/main" id="{CC30DECA-E52C-4D56-96B9-718590A2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7A046A95-1E4D-4EAE-9146-822CF94F0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7" name="Freeform 6">
              <a:extLst>
                <a:ext uri="{FF2B5EF4-FFF2-40B4-BE49-F238E27FC236}">
                  <a16:creationId xmlns:a16="http://schemas.microsoft.com/office/drawing/2014/main" id="{E94C9933-93E1-43FF-8BC2-8F0B7794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8" name="Freeform 6">
              <a:extLst>
                <a:ext uri="{FF2B5EF4-FFF2-40B4-BE49-F238E27FC236}">
                  <a16:creationId xmlns:a16="http://schemas.microsoft.com/office/drawing/2014/main" id="{B3AA8CBD-7A2E-4084-A09F-484D16658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a:extLst>
              <a:ext uri="{FF2B5EF4-FFF2-40B4-BE49-F238E27FC236}">
                <a16:creationId xmlns:a16="http://schemas.microsoft.com/office/drawing/2014/main" id="{F5B8373E-059F-47D8-8155-8C4145AA00D1}"/>
              </a:ext>
            </a:extLst>
          </p:cNvPr>
          <p:cNvSpPr>
            <a:spLocks noGrp="1"/>
          </p:cNvSpPr>
          <p:nvPr>
            <p:ph type="title"/>
          </p:nvPr>
        </p:nvSpPr>
        <p:spPr>
          <a:xfrm>
            <a:off x="1562669" y="1480930"/>
            <a:ext cx="8447964" cy="3254321"/>
          </a:xfrm>
        </p:spPr>
        <p:txBody>
          <a:bodyPr vert="horz" lIns="91440" tIns="45720" rIns="91440" bIns="45720" rtlCol="0" anchor="b">
            <a:normAutofit/>
          </a:bodyPr>
          <a:lstStyle/>
          <a:p>
            <a:pPr>
              <a:lnSpc>
                <a:spcPct val="89000"/>
              </a:lnSpc>
            </a:pPr>
            <a:r>
              <a:rPr lang="en-US" sz="6600" b="1" cap="all"/>
              <a:t>Jaarverslag Smash’66 2020-2021</a:t>
            </a:r>
          </a:p>
        </p:txBody>
      </p:sp>
      <p:sp>
        <p:nvSpPr>
          <p:cNvPr id="3" name="Ondertitel 2">
            <a:extLst>
              <a:ext uri="{FF2B5EF4-FFF2-40B4-BE49-F238E27FC236}">
                <a16:creationId xmlns:a16="http://schemas.microsoft.com/office/drawing/2014/main" id="{1CEDDF72-D757-4B3F-9782-2B12F5AF9798}"/>
              </a:ext>
            </a:extLst>
          </p:cNvPr>
          <p:cNvSpPr>
            <a:spLocks noGrp="1"/>
          </p:cNvSpPr>
          <p:nvPr>
            <p:ph type="body" sz="half" idx="2"/>
          </p:nvPr>
        </p:nvSpPr>
        <p:spPr>
          <a:xfrm>
            <a:off x="1562668" y="4804850"/>
            <a:ext cx="5957248" cy="1086237"/>
          </a:xfrm>
        </p:spPr>
        <p:txBody>
          <a:bodyPr vert="horz" lIns="91440" tIns="45720" rIns="91440" bIns="45720" rtlCol="0">
            <a:normAutofit/>
          </a:bodyPr>
          <a:lstStyle/>
          <a:p>
            <a:pPr>
              <a:lnSpc>
                <a:spcPct val="112000"/>
              </a:lnSpc>
              <a:spcAft>
                <a:spcPts val="600"/>
              </a:spcAft>
            </a:pPr>
            <a:r>
              <a:rPr lang="en-US" sz="2300"/>
              <a:t>Een jaar met helaas weinig volleyball…</a:t>
            </a:r>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3" y="6448388"/>
            <a:ext cx="338166" cy="289296"/>
          </a:xfrm>
          <a:prstGeom prst="rect">
            <a:avLst/>
          </a:prstGeom>
        </p:spPr>
      </p:pic>
    </p:spTree>
    <p:extLst>
      <p:ext uri="{BB962C8B-B14F-4D97-AF65-F5344CB8AC3E}">
        <p14:creationId xmlns:p14="http://schemas.microsoft.com/office/powerpoint/2010/main" val="292253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4"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5"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57" name="Rectangle 56">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60"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61"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a:extLst>
              <a:ext uri="{FF2B5EF4-FFF2-40B4-BE49-F238E27FC236}">
                <a16:creationId xmlns:a16="http://schemas.microsoft.com/office/drawing/2014/main" id="{5B2C777C-2861-4A21-886B-2052C0C39D51}"/>
              </a:ext>
            </a:extLst>
          </p:cNvPr>
          <p:cNvSpPr>
            <a:spLocks noGrp="1"/>
          </p:cNvSpPr>
          <p:nvPr>
            <p:ph type="title"/>
          </p:nvPr>
        </p:nvSpPr>
        <p:spPr>
          <a:xfrm>
            <a:off x="1478521" y="1480930"/>
            <a:ext cx="5751537" cy="3848521"/>
          </a:xfrm>
        </p:spPr>
        <p:txBody>
          <a:bodyPr vert="horz" lIns="91440" tIns="45720" rIns="91440" bIns="45720" rtlCol="0" anchor="ctr">
            <a:normAutofit/>
          </a:bodyPr>
          <a:lstStyle/>
          <a:p>
            <a:pPr algn="r"/>
            <a:r>
              <a:rPr lang="en-US" sz="5100" cap="all" dirty="0"/>
              <a:t>En </a:t>
            </a:r>
            <a:r>
              <a:rPr lang="en-US" sz="5100" cap="all" dirty="0" err="1"/>
              <a:t>vanaf</a:t>
            </a:r>
            <a:r>
              <a:rPr lang="en-US" sz="5100" cap="all" dirty="0"/>
              <a:t> nu </a:t>
            </a:r>
            <a:r>
              <a:rPr lang="en-US" sz="5100" cap="all" dirty="0" err="1"/>
              <a:t>kijken</a:t>
            </a:r>
            <a:r>
              <a:rPr lang="en-US" sz="5100" cap="all" dirty="0"/>
              <a:t> we </a:t>
            </a:r>
            <a:r>
              <a:rPr lang="en-US" sz="5100" cap="all" dirty="0" err="1"/>
              <a:t>vooruit</a:t>
            </a:r>
            <a:r>
              <a:rPr lang="en-US" sz="5100" cap="all" dirty="0"/>
              <a:t>, op </a:t>
            </a:r>
            <a:r>
              <a:rPr lang="en-US" sz="5100" cap="all" dirty="0" err="1"/>
              <a:t>naar</a:t>
            </a:r>
            <a:r>
              <a:rPr lang="en-US" sz="5100" cap="all" dirty="0"/>
              <a:t> </a:t>
            </a:r>
            <a:r>
              <a:rPr lang="en-US" sz="5100" cap="all" dirty="0" err="1"/>
              <a:t>een</a:t>
            </a:r>
            <a:r>
              <a:rPr lang="en-US" sz="5100" cap="all" dirty="0"/>
              <a:t> </a:t>
            </a:r>
            <a:r>
              <a:rPr lang="en-US" sz="5100" cap="all" dirty="0" err="1"/>
              <a:t>mooi</a:t>
            </a:r>
            <a:r>
              <a:rPr lang="en-US" sz="5100" cap="all" dirty="0"/>
              <a:t> en </a:t>
            </a:r>
            <a:r>
              <a:rPr lang="en-US" sz="5100" cap="all" dirty="0" err="1"/>
              <a:t>volledig</a:t>
            </a:r>
            <a:r>
              <a:rPr lang="en-US" sz="5100" cap="all" dirty="0"/>
              <a:t> </a:t>
            </a:r>
            <a:r>
              <a:rPr lang="en-US" sz="5100" cap="all" dirty="0" err="1"/>
              <a:t>seizoen</a:t>
            </a:r>
            <a:r>
              <a:rPr lang="en-US" sz="5100" cap="all" dirty="0"/>
              <a:t>!</a:t>
            </a:r>
          </a:p>
        </p:txBody>
      </p:sp>
      <p:cxnSp>
        <p:nvCxnSpPr>
          <p:cNvPr id="63" name="Straight Connector 62">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6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40AD18-4FE4-41F7-83A0-ED354EBCB4FC}"/>
              </a:ext>
            </a:extLst>
          </p:cNvPr>
          <p:cNvSpPr>
            <a:spLocks noGrp="1"/>
          </p:cNvSpPr>
          <p:nvPr>
            <p:ph type="title"/>
          </p:nvPr>
        </p:nvSpPr>
        <p:spPr>
          <a:xfrm>
            <a:off x="5100824" y="685800"/>
            <a:ext cx="6176776" cy="1485900"/>
          </a:xfrm>
        </p:spPr>
        <p:txBody>
          <a:bodyPr>
            <a:normAutofit/>
          </a:bodyPr>
          <a:lstStyle/>
          <a:p>
            <a:r>
              <a:rPr lang="nl-NL" b="1"/>
              <a:t>Inhoud</a:t>
            </a:r>
          </a:p>
        </p:txBody>
      </p:sp>
      <p:pic>
        <p:nvPicPr>
          <p:cNvPr id="4098" name="Picture 2">
            <a:extLst>
              <a:ext uri="{FF2B5EF4-FFF2-40B4-BE49-F238E27FC236}">
                <a16:creationId xmlns:a16="http://schemas.microsoft.com/office/drawing/2014/main" id="{1F70039D-AF83-44AF-808A-035F29260A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01"/>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8">
            <a:extLst>
              <a:ext uri="{FF2B5EF4-FFF2-40B4-BE49-F238E27FC236}">
                <a16:creationId xmlns:a16="http://schemas.microsoft.com/office/drawing/2014/main" id="{24858B75-99C0-4385-B6DF-533BC2FAA17F}"/>
              </a:ext>
            </a:extLst>
          </p:cNvPr>
          <p:cNvSpPr>
            <a:spLocks noGrp="1"/>
          </p:cNvSpPr>
          <p:nvPr>
            <p:ph idx="1"/>
          </p:nvPr>
        </p:nvSpPr>
        <p:spPr>
          <a:xfrm>
            <a:off x="5100824" y="2286000"/>
            <a:ext cx="6176776" cy="3581400"/>
          </a:xfrm>
        </p:spPr>
        <p:txBody>
          <a:bodyPr>
            <a:normAutofit/>
          </a:bodyPr>
          <a:lstStyle/>
          <a:p>
            <a:r>
              <a:rPr lang="nl-NL"/>
              <a:t>Cijfers: leden en acties</a:t>
            </a:r>
          </a:p>
          <a:p>
            <a:r>
              <a:rPr lang="nl-NL"/>
              <a:t>Competitie en training</a:t>
            </a:r>
          </a:p>
          <a:p>
            <a:r>
              <a:rPr lang="nl-NL"/>
              <a:t>Activiteiten</a:t>
            </a:r>
          </a:p>
          <a:p>
            <a:r>
              <a:rPr lang="nl-NL"/>
              <a:t>Leo van de Velde trofee</a:t>
            </a:r>
          </a:p>
          <a:p>
            <a:r>
              <a:rPr lang="nl-NL"/>
              <a:t>Teams en trainers (+ vooruitblik komend seizoen</a:t>
            </a:r>
          </a:p>
          <a:p>
            <a:r>
              <a:rPr lang="nl-NL"/>
              <a:t>Bestuur en commissies</a:t>
            </a:r>
          </a:p>
          <a:p>
            <a:pPr marL="0" indent="0">
              <a:buNone/>
            </a:pPr>
            <a:endParaRPr lang="en-US"/>
          </a:p>
        </p:txBody>
      </p:sp>
    </p:spTree>
    <p:extLst>
      <p:ext uri="{BB962C8B-B14F-4D97-AF65-F5344CB8AC3E}">
        <p14:creationId xmlns:p14="http://schemas.microsoft.com/office/powerpoint/2010/main" val="408710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985D4-5170-48A1-9FEC-C1104E5C1C73}"/>
              </a:ext>
            </a:extLst>
          </p:cNvPr>
          <p:cNvSpPr>
            <a:spLocks noGrp="1"/>
          </p:cNvSpPr>
          <p:nvPr>
            <p:ph type="title"/>
          </p:nvPr>
        </p:nvSpPr>
        <p:spPr>
          <a:xfrm>
            <a:off x="1371600" y="685800"/>
            <a:ext cx="9601200" cy="806116"/>
          </a:xfrm>
        </p:spPr>
        <p:txBody>
          <a:bodyPr>
            <a:normAutofit/>
          </a:bodyPr>
          <a:lstStyle/>
          <a:p>
            <a:r>
              <a:rPr lang="nl-NL" b="1" dirty="0"/>
              <a:t>Cijfers </a:t>
            </a:r>
            <a:r>
              <a:rPr lang="nl-NL" sz="3100" b="1" dirty="0"/>
              <a:t>–</a:t>
            </a:r>
            <a:r>
              <a:rPr lang="nl-NL" b="1" dirty="0"/>
              <a:t> </a:t>
            </a:r>
            <a:r>
              <a:rPr lang="nl-NL" sz="3100" b="1" dirty="0"/>
              <a:t>aantal leden</a:t>
            </a:r>
          </a:p>
        </p:txBody>
      </p:sp>
      <p:sp>
        <p:nvSpPr>
          <p:cNvPr id="3" name="Tijdelijke aanduiding voor inhoud 2">
            <a:extLst>
              <a:ext uri="{FF2B5EF4-FFF2-40B4-BE49-F238E27FC236}">
                <a16:creationId xmlns:a16="http://schemas.microsoft.com/office/drawing/2014/main" id="{4B92A289-EA07-4EDD-AC03-6CBEDD0987A2}"/>
              </a:ext>
            </a:extLst>
          </p:cNvPr>
          <p:cNvSpPr>
            <a:spLocks noGrp="1"/>
          </p:cNvSpPr>
          <p:nvPr>
            <p:ph idx="1"/>
          </p:nvPr>
        </p:nvSpPr>
        <p:spPr>
          <a:xfrm>
            <a:off x="1371600" y="1491916"/>
            <a:ext cx="9601200" cy="4375484"/>
          </a:xfrm>
        </p:spPr>
        <p:txBody>
          <a:bodyPr>
            <a:normAutofit fontScale="92500" lnSpcReduction="10000"/>
          </a:bodyPr>
          <a:lstStyle/>
          <a:p>
            <a:pPr marL="0" indent="0">
              <a:buNone/>
            </a:pPr>
            <a:r>
              <a:rPr lang="nl-NL" dirty="0"/>
              <a:t>	</a:t>
            </a:r>
          </a:p>
          <a:p>
            <a:pPr marL="0" indent="0">
              <a:buNone/>
            </a:pPr>
            <a:endParaRPr lang="nl-NL" dirty="0"/>
          </a:p>
          <a:p>
            <a:pPr marL="0" indent="0">
              <a:buNone/>
            </a:pPr>
            <a:r>
              <a:rPr lang="nl-NL" dirty="0"/>
              <a:t>						We starten dit seizoen dus met </a:t>
            </a:r>
            <a:r>
              <a:rPr lang="nl-NL" b="1" dirty="0"/>
              <a:t>128 						leden (op 31-8)</a:t>
            </a:r>
            <a:r>
              <a:rPr lang="nl-NL" dirty="0"/>
              <a:t>. Een daling van ruim  						van 10% t.o.v. t.o.v. vorig seizoen. </a:t>
            </a:r>
          </a:p>
          <a:p>
            <a:pPr marL="0" indent="0">
              <a:buNone/>
            </a:pPr>
            <a:endParaRPr lang="nl-NL" dirty="0"/>
          </a:p>
          <a:p>
            <a:pPr marL="0" indent="0">
              <a:buNone/>
            </a:pPr>
            <a:r>
              <a:rPr lang="nl-NL" dirty="0"/>
              <a:t>						De verdeling van het aantal leden is 						als volgt:</a:t>
            </a:r>
          </a:p>
          <a:p>
            <a:pPr>
              <a:buFont typeface="Arial" panose="020B0604020202020204" pitchFamily="34" charset="0"/>
              <a:buChar char="•"/>
            </a:pPr>
            <a:r>
              <a:rPr lang="nl-NL" dirty="0"/>
              <a:t>							- Ere leden: 5</a:t>
            </a:r>
          </a:p>
          <a:p>
            <a:pPr marL="0" indent="0">
              <a:buNone/>
            </a:pPr>
            <a:r>
              <a:rPr lang="nl-NL" dirty="0"/>
              <a:t>							- Verenigingsleden: 11</a:t>
            </a:r>
          </a:p>
          <a:p>
            <a:pPr marL="0" indent="0">
              <a:buNone/>
            </a:pPr>
            <a:r>
              <a:rPr lang="nl-NL" dirty="0"/>
              <a:t>							- Actieve leden: 112 								(waarvan 65 jeugdleden en 							47 senioren leden)</a:t>
            </a:r>
          </a:p>
          <a:p>
            <a:pPr marL="0" indent="0">
              <a:buNone/>
            </a:pPr>
            <a:endParaRPr lang="nl-NL" dirty="0"/>
          </a:p>
          <a:p>
            <a:pPr marL="0" indent="0">
              <a:buNone/>
            </a:pPr>
            <a:endParaRPr lang="nl-NL" dirty="0"/>
          </a:p>
        </p:txBody>
      </p:sp>
      <p:graphicFrame>
        <p:nvGraphicFramePr>
          <p:cNvPr id="7" name="Grafiek 6"/>
          <p:cNvGraphicFramePr/>
          <p:nvPr>
            <p:extLst>
              <p:ext uri="{D42A27DB-BD31-4B8C-83A1-F6EECF244321}">
                <p14:modId xmlns:p14="http://schemas.microsoft.com/office/powerpoint/2010/main" val="41371098"/>
              </p:ext>
            </p:extLst>
          </p:nvPr>
        </p:nvGraphicFramePr>
        <p:xfrm>
          <a:off x="1371600" y="2069648"/>
          <a:ext cx="5417820" cy="3348172"/>
        </p:xfrm>
        <a:graphic>
          <a:graphicData uri="http://schemas.openxmlformats.org/drawingml/2006/chart">
            <c:chart xmlns:c="http://schemas.openxmlformats.org/drawingml/2006/chart" xmlns:r="http://schemas.openxmlformats.org/officeDocument/2006/relationships" r:id="rId2"/>
          </a:graphicData>
        </a:graphic>
      </p:graphicFrame>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3" y="6448388"/>
            <a:ext cx="338166" cy="289296"/>
          </a:xfrm>
          <a:prstGeom prst="rect">
            <a:avLst/>
          </a:prstGeom>
        </p:spPr>
      </p:pic>
    </p:spTree>
    <p:extLst>
      <p:ext uri="{BB962C8B-B14F-4D97-AF65-F5344CB8AC3E}">
        <p14:creationId xmlns:p14="http://schemas.microsoft.com/office/powerpoint/2010/main" val="8208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2DAC179-C790-4427-B1A0-AF7E55B8E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2A0EF7-3DAD-4BAD-90EE-8A267BFBF5F6}"/>
              </a:ext>
            </a:extLst>
          </p:cNvPr>
          <p:cNvSpPr>
            <a:spLocks noGrp="1"/>
          </p:cNvSpPr>
          <p:nvPr>
            <p:ph type="title"/>
          </p:nvPr>
        </p:nvSpPr>
        <p:spPr>
          <a:xfrm>
            <a:off x="8108196" y="0"/>
            <a:ext cx="3299579" cy="5577840"/>
          </a:xfrm>
        </p:spPr>
        <p:txBody>
          <a:bodyPr anchor="ctr">
            <a:normAutofit/>
          </a:bodyPr>
          <a:lstStyle/>
          <a:p>
            <a:pPr marL="0" indent="0" algn="ctr">
              <a:buNone/>
            </a:pPr>
            <a:r>
              <a:rPr lang="nl-NL" b="1" dirty="0"/>
              <a:t>Cijfers</a:t>
            </a:r>
            <a:r>
              <a:rPr lang="nl-NL" sz="3100" b="1" dirty="0"/>
              <a:t> - opbrengsten</a:t>
            </a:r>
            <a:br>
              <a:rPr lang="nl-NL" sz="3100" dirty="0"/>
            </a:br>
            <a:br>
              <a:rPr lang="nl-NL" sz="3100" dirty="0"/>
            </a:br>
            <a:br>
              <a:rPr lang="nl-NL" sz="1600" dirty="0"/>
            </a:br>
            <a:r>
              <a:rPr lang="nl-NL" sz="1600" dirty="0"/>
              <a:t>Totaal 2020-2021: </a:t>
            </a:r>
            <a:br>
              <a:rPr lang="nl-NL" sz="1600" dirty="0"/>
            </a:br>
            <a:r>
              <a:rPr lang="nl-NL" sz="1600" dirty="0"/>
              <a:t> € </a:t>
            </a:r>
            <a:r>
              <a:rPr lang="nl-NL" sz="1600" b="1" u="sng" dirty="0"/>
              <a:t>1734</a:t>
            </a:r>
            <a:br>
              <a:rPr lang="nl-NL" sz="1600" dirty="0"/>
            </a:br>
            <a:br>
              <a:rPr lang="nl-NL" sz="1600" dirty="0"/>
            </a:br>
            <a:br>
              <a:rPr lang="nl-NL" sz="1600" b="1" dirty="0"/>
            </a:br>
            <a:r>
              <a:rPr lang="nl-NL" sz="1600" b="1" dirty="0"/>
              <a:t>Een mooi resultaat, dank voor jullie inzet!</a:t>
            </a:r>
            <a:br>
              <a:rPr lang="nl-NL" sz="3100" b="1" dirty="0"/>
            </a:br>
            <a:br>
              <a:rPr lang="nl-NL" sz="3100" b="1" dirty="0"/>
            </a:br>
            <a:endParaRPr lang="nl-NL" sz="3100" dirty="0"/>
          </a:p>
        </p:txBody>
      </p:sp>
      <p:sp useBgFill="1">
        <p:nvSpPr>
          <p:cNvPr id="19" name="Rectangle 18">
            <a:extLst>
              <a:ext uri="{FF2B5EF4-FFF2-40B4-BE49-F238E27FC236}">
                <a16:creationId xmlns:a16="http://schemas.microsoft.com/office/drawing/2014/main" id="{EA392D87-3787-45D6-976E-B85674C0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36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FE8E04-DEE3-49FD-89A2-285FAD1C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ijdelijke aanduiding voor inhoud 4">
            <a:extLst>
              <a:ext uri="{FF2B5EF4-FFF2-40B4-BE49-F238E27FC236}">
                <a16:creationId xmlns:a16="http://schemas.microsoft.com/office/drawing/2014/main" id="{3BE78336-2B0E-4F89-99F9-4AAAD53A2C9D}"/>
              </a:ext>
            </a:extLst>
          </p:cNvPr>
          <p:cNvGraphicFramePr>
            <a:graphicFrameLocks noGrp="1"/>
          </p:cNvGraphicFramePr>
          <p:nvPr>
            <p:ph idx="1"/>
            <p:extLst>
              <p:ext uri="{D42A27DB-BD31-4B8C-83A1-F6EECF244321}">
                <p14:modId xmlns:p14="http://schemas.microsoft.com/office/powerpoint/2010/main" val="1005313438"/>
              </p:ext>
            </p:extLst>
          </p:nvPr>
        </p:nvGraphicFramePr>
        <p:xfrm>
          <a:off x="784225" y="639763"/>
          <a:ext cx="5959475" cy="5577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4522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AB927-8F75-4575-9CC3-95AAA932725B}"/>
              </a:ext>
            </a:extLst>
          </p:cNvPr>
          <p:cNvSpPr>
            <a:spLocks noGrp="1"/>
          </p:cNvSpPr>
          <p:nvPr>
            <p:ph type="title"/>
          </p:nvPr>
        </p:nvSpPr>
        <p:spPr>
          <a:xfrm>
            <a:off x="1023562" y="685800"/>
            <a:ext cx="10493524" cy="1485900"/>
          </a:xfrm>
        </p:spPr>
        <p:txBody>
          <a:bodyPr>
            <a:normAutofit/>
          </a:bodyPr>
          <a:lstStyle/>
          <a:p>
            <a:r>
              <a:rPr lang="nl-NL" b="1" dirty="0"/>
              <a:t>Competitie en trainen</a:t>
            </a:r>
          </a:p>
        </p:txBody>
      </p:sp>
      <p:sp>
        <p:nvSpPr>
          <p:cNvPr id="22" name="Rectangle 21">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3" y="6448388"/>
            <a:ext cx="338166" cy="289296"/>
          </a:xfrm>
          <a:prstGeom prst="rect">
            <a:avLst/>
          </a:prstGeom>
        </p:spPr>
      </p:pic>
      <p:sp>
        <p:nvSpPr>
          <p:cNvPr id="8" name="AutoShape 8">
            <a:extLst>
              <a:ext uri="{FF2B5EF4-FFF2-40B4-BE49-F238E27FC236}">
                <a16:creationId xmlns:a16="http://schemas.microsoft.com/office/drawing/2014/main" id="{8897F0FC-5359-402A-AD77-F6A6EC778F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ijdelijke aanduiding voor inhoud 3">
            <a:extLst>
              <a:ext uri="{FF2B5EF4-FFF2-40B4-BE49-F238E27FC236}">
                <a16:creationId xmlns:a16="http://schemas.microsoft.com/office/drawing/2014/main" id="{C9F40C47-C07A-4A01-8D7B-5111955BCA97}"/>
              </a:ext>
            </a:extLst>
          </p:cNvPr>
          <p:cNvSpPr>
            <a:spLocks noGrp="1"/>
          </p:cNvSpPr>
          <p:nvPr>
            <p:ph idx="1"/>
          </p:nvPr>
        </p:nvSpPr>
        <p:spPr>
          <a:xfrm>
            <a:off x="1143000" y="1638300"/>
            <a:ext cx="7237141" cy="4422910"/>
          </a:xfrm>
        </p:spPr>
        <p:txBody>
          <a:bodyPr>
            <a:normAutofit fontScale="92500" lnSpcReduction="10000"/>
          </a:bodyPr>
          <a:lstStyle/>
          <a:p>
            <a:r>
              <a:rPr lang="nl-NL" dirty="0"/>
              <a:t>In januari wordt door de </a:t>
            </a:r>
            <a:r>
              <a:rPr lang="nl-NL" dirty="0" err="1"/>
              <a:t>Nevobo</a:t>
            </a:r>
            <a:r>
              <a:rPr lang="nl-NL" dirty="0"/>
              <a:t> al besloten dat het niet mogelijk is om de competitie uit te spelen. Ook een halve competitie kan dan niet meer uitgespeeld worden. Er zijn dan een handjevol wedstrijden gespeeld.</a:t>
            </a:r>
          </a:p>
          <a:p>
            <a:endParaRPr lang="nl-NL" dirty="0"/>
          </a:p>
          <a:p>
            <a:endParaRPr lang="nl-NL" dirty="0"/>
          </a:p>
          <a:p>
            <a:endParaRPr lang="nl-NL" dirty="0"/>
          </a:p>
          <a:p>
            <a:endParaRPr lang="nl-NL" dirty="0"/>
          </a:p>
          <a:p>
            <a:endParaRPr lang="nl-NL" dirty="0"/>
          </a:p>
          <a:p>
            <a:endParaRPr lang="nl-NL" dirty="0"/>
          </a:p>
          <a:p>
            <a:r>
              <a:rPr lang="nl-NL" dirty="0"/>
              <a:t>Ook trainingen konden lange tijd niet doorgaan of in beperkte vorm (beperkte aantallen, afstand houden). Waar het mocht en kon organiseerde we buitentrainingen.</a:t>
            </a:r>
          </a:p>
          <a:p>
            <a:endParaRPr lang="nl-NL" dirty="0"/>
          </a:p>
        </p:txBody>
      </p:sp>
      <p:pic>
        <p:nvPicPr>
          <p:cNvPr id="6" name="Afbeelding 5">
            <a:extLst>
              <a:ext uri="{FF2B5EF4-FFF2-40B4-BE49-F238E27FC236}">
                <a16:creationId xmlns:a16="http://schemas.microsoft.com/office/drawing/2014/main" id="{71274D9C-642E-46DC-992B-EE191FADA6CF}"/>
              </a:ext>
            </a:extLst>
          </p:cNvPr>
          <p:cNvPicPr>
            <a:picLocks noChangeAspect="1"/>
          </p:cNvPicPr>
          <p:nvPr/>
        </p:nvPicPr>
        <p:blipFill>
          <a:blip r:embed="rId4"/>
          <a:stretch>
            <a:fillRect/>
          </a:stretch>
        </p:blipFill>
        <p:spPr>
          <a:xfrm>
            <a:off x="1586716" y="2981093"/>
            <a:ext cx="6349708" cy="1299772"/>
          </a:xfrm>
          <a:prstGeom prst="rect">
            <a:avLst/>
          </a:prstGeom>
        </p:spPr>
      </p:pic>
      <p:pic>
        <p:nvPicPr>
          <p:cNvPr id="12" name="Picture 2">
            <a:extLst>
              <a:ext uri="{FF2B5EF4-FFF2-40B4-BE49-F238E27FC236}">
                <a16:creationId xmlns:a16="http://schemas.microsoft.com/office/drawing/2014/main" id="{D88D4861-0348-4A0C-B75F-A2CFF4EE39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33" r="18971"/>
          <a:stretch/>
        </p:blipFill>
        <p:spPr bwMode="auto">
          <a:xfrm>
            <a:off x="8499579" y="4105474"/>
            <a:ext cx="3348390" cy="263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5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8CA5AE-F2E4-4A6F-B986-89804B1EC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1F3613-A086-4DB4-8FF0-2DAAED806CDB}"/>
              </a:ext>
            </a:extLst>
          </p:cNvPr>
          <p:cNvSpPr>
            <a:spLocks noGrp="1"/>
          </p:cNvSpPr>
          <p:nvPr>
            <p:ph type="title"/>
          </p:nvPr>
        </p:nvSpPr>
        <p:spPr>
          <a:xfrm>
            <a:off x="784743" y="685800"/>
            <a:ext cx="5793475" cy="1485900"/>
          </a:xfrm>
        </p:spPr>
        <p:txBody>
          <a:bodyPr>
            <a:normAutofit/>
          </a:bodyPr>
          <a:lstStyle/>
          <a:p>
            <a:r>
              <a:rPr lang="nl-NL" b="1" dirty="0"/>
              <a:t>Activiteiten</a:t>
            </a:r>
          </a:p>
        </p:txBody>
      </p:sp>
      <p:sp>
        <p:nvSpPr>
          <p:cNvPr id="10" name="Tijdelijke aanduiding voor inhoud 3">
            <a:extLst>
              <a:ext uri="{FF2B5EF4-FFF2-40B4-BE49-F238E27FC236}">
                <a16:creationId xmlns:a16="http://schemas.microsoft.com/office/drawing/2014/main" id="{4711F5F2-04E6-4B12-BF99-EFA302AB2099}"/>
              </a:ext>
            </a:extLst>
          </p:cNvPr>
          <p:cNvSpPr>
            <a:spLocks noGrp="1"/>
          </p:cNvSpPr>
          <p:nvPr>
            <p:ph idx="1"/>
          </p:nvPr>
        </p:nvSpPr>
        <p:spPr>
          <a:xfrm>
            <a:off x="784743" y="2286000"/>
            <a:ext cx="5793475" cy="3581400"/>
          </a:xfrm>
        </p:spPr>
        <p:txBody>
          <a:bodyPr>
            <a:normAutofit/>
          </a:bodyPr>
          <a:lstStyle/>
          <a:p>
            <a:r>
              <a:rPr lang="nl-NL" dirty="0"/>
              <a:t>Helaas konden veel van de gebruikelijke activiteiten ook niet doorgaan. Zoals bijvoorbeeld het oliebollentoernooi en het avondje smash. Om toch een beetje me jullie in contact te blijven, hebben alle leden een klein presentje ontvangen. </a:t>
            </a:r>
          </a:p>
          <a:p>
            <a:r>
              <a:rPr lang="nl-NL" dirty="0"/>
              <a:t>Uiteindelijk hebben we aan het einde van het seizoen nog wel een leuke afsluiting voor de jeugd kunnen organiseren in de vorm van een vossenjacht! Ondanks het weer was het een geslaagde activiteit! </a:t>
            </a:r>
          </a:p>
        </p:txBody>
      </p:sp>
      <p:pic>
        <p:nvPicPr>
          <p:cNvPr id="9" name="Picture 2" descr="Afbeelding met rood&#10;&#10;Automatisch gegenereerde beschrijving">
            <a:extLst>
              <a:ext uri="{FF2B5EF4-FFF2-40B4-BE49-F238E27FC236}">
                <a16:creationId xmlns:a16="http://schemas.microsoft.com/office/drawing/2014/main" id="{451EBDF1-DA43-4CED-9D66-2DE1EB5A1D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538" r="-1" b="6964"/>
          <a:stretch/>
        </p:blipFill>
        <p:spPr bwMode="auto">
          <a:xfrm>
            <a:off x="7612260" y="-1"/>
            <a:ext cx="4579739" cy="343845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7E3959-D0D8-49DB-A48B-CE4FC368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Afbeelding met buiten, boom, lucht, persoon&#10;&#10;Automatisch gegenereerde beschrijving">
            <a:extLst>
              <a:ext uri="{FF2B5EF4-FFF2-40B4-BE49-F238E27FC236}">
                <a16:creationId xmlns:a16="http://schemas.microsoft.com/office/drawing/2014/main" id="{E8C064C5-A8DF-4DEB-BCBD-E3052D7B39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76" r="13497"/>
          <a:stretch/>
        </p:blipFill>
        <p:spPr bwMode="auto">
          <a:xfrm>
            <a:off x="7612260" y="3438457"/>
            <a:ext cx="457973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53" y="6448388"/>
            <a:ext cx="338166" cy="289296"/>
          </a:xfrm>
          <a:prstGeom prst="rect">
            <a:avLst/>
          </a:prstGeom>
        </p:spPr>
      </p:pic>
    </p:spTree>
    <p:extLst>
      <p:ext uri="{BB962C8B-B14F-4D97-AF65-F5344CB8AC3E}">
        <p14:creationId xmlns:p14="http://schemas.microsoft.com/office/powerpoint/2010/main" val="91881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DAC179-C790-4427-B1A0-AF7E55B8E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EFD2F9-6F2B-4071-BD1C-C0CCF197FB62}"/>
              </a:ext>
            </a:extLst>
          </p:cNvPr>
          <p:cNvSpPr>
            <a:spLocks noGrp="1"/>
          </p:cNvSpPr>
          <p:nvPr>
            <p:ph type="title"/>
          </p:nvPr>
        </p:nvSpPr>
        <p:spPr>
          <a:xfrm>
            <a:off x="8275716" y="596001"/>
            <a:ext cx="3488635" cy="2514600"/>
          </a:xfrm>
        </p:spPr>
        <p:txBody>
          <a:bodyPr anchor="ctr">
            <a:normAutofit fontScale="90000"/>
          </a:bodyPr>
          <a:lstStyle/>
          <a:p>
            <a:pPr algn="ctr"/>
            <a:r>
              <a:rPr lang="nl-NL" sz="5300" b="1" dirty="0"/>
              <a:t>Leo van de Velde trofee</a:t>
            </a:r>
            <a:br>
              <a:rPr lang="nl-NL" b="1" dirty="0"/>
            </a:br>
            <a:endParaRPr lang="nl-NL" b="1" dirty="0">
              <a:highlight>
                <a:srgbClr val="FFFF00"/>
              </a:highlight>
            </a:endParaRPr>
          </a:p>
        </p:txBody>
      </p:sp>
      <p:sp useBgFill="1">
        <p:nvSpPr>
          <p:cNvPr id="11" name="Rectangle 10">
            <a:extLst>
              <a:ext uri="{FF2B5EF4-FFF2-40B4-BE49-F238E27FC236}">
                <a16:creationId xmlns:a16="http://schemas.microsoft.com/office/drawing/2014/main" id="{EA392D87-3787-45D6-976E-B85674C0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36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FE8E04-DEE3-49FD-89A2-285FAD1C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el 4">
            <a:extLst>
              <a:ext uri="{FF2B5EF4-FFF2-40B4-BE49-F238E27FC236}">
                <a16:creationId xmlns:a16="http://schemas.microsoft.com/office/drawing/2014/main" id="{E9E174A3-215B-4AE7-B7D3-42650B1A402D}"/>
              </a:ext>
            </a:extLst>
          </p:cNvPr>
          <p:cNvGraphicFramePr>
            <a:graphicFrameLocks noGrp="1"/>
          </p:cNvGraphicFramePr>
          <p:nvPr>
            <p:ph idx="1"/>
            <p:extLst>
              <p:ext uri="{D42A27DB-BD31-4B8C-83A1-F6EECF244321}">
                <p14:modId xmlns:p14="http://schemas.microsoft.com/office/powerpoint/2010/main" val="3352530145"/>
              </p:ext>
            </p:extLst>
          </p:nvPr>
        </p:nvGraphicFramePr>
        <p:xfrm>
          <a:off x="819694" y="495300"/>
          <a:ext cx="5455920" cy="5867400"/>
        </p:xfrm>
        <a:graphic>
          <a:graphicData uri="http://schemas.openxmlformats.org/drawingml/2006/table">
            <a:tbl>
              <a:tblPr firstRow="1" bandRow="1">
                <a:tableStyleId>{5C22544A-7EE6-4342-B048-85BDC9FD1C3A}</a:tableStyleId>
              </a:tblPr>
              <a:tblGrid>
                <a:gridCol w="2727960">
                  <a:extLst>
                    <a:ext uri="{9D8B030D-6E8A-4147-A177-3AD203B41FA5}">
                      <a16:colId xmlns:a16="http://schemas.microsoft.com/office/drawing/2014/main" val="2574078516"/>
                    </a:ext>
                  </a:extLst>
                </a:gridCol>
                <a:gridCol w="2727960">
                  <a:extLst>
                    <a:ext uri="{9D8B030D-6E8A-4147-A177-3AD203B41FA5}">
                      <a16:colId xmlns:a16="http://schemas.microsoft.com/office/drawing/2014/main" val="2260254824"/>
                    </a:ext>
                  </a:extLst>
                </a:gridCol>
              </a:tblGrid>
              <a:tr h="838200">
                <a:tc>
                  <a:txBody>
                    <a:bodyPr/>
                    <a:lstStyle/>
                    <a:p>
                      <a:r>
                        <a:rPr lang="nl-NL" sz="3300" dirty="0"/>
                        <a:t>Jaar</a:t>
                      </a:r>
                    </a:p>
                  </a:txBody>
                  <a:tcPr marL="167640" marR="167640" marT="83820" marB="83820"/>
                </a:tc>
                <a:tc>
                  <a:txBody>
                    <a:bodyPr/>
                    <a:lstStyle/>
                    <a:p>
                      <a:r>
                        <a:rPr lang="nl-NL" sz="3300" dirty="0"/>
                        <a:t>Wie?</a:t>
                      </a:r>
                    </a:p>
                  </a:txBody>
                  <a:tcPr marL="167640" marR="167640" marT="83820" marB="83820"/>
                </a:tc>
                <a:extLst>
                  <a:ext uri="{0D108BD9-81ED-4DB2-BD59-A6C34878D82A}">
                    <a16:rowId xmlns:a16="http://schemas.microsoft.com/office/drawing/2014/main" val="3532533965"/>
                  </a:ext>
                </a:extLst>
              </a:tr>
              <a:tr h="838200">
                <a:tc>
                  <a:txBody>
                    <a:bodyPr/>
                    <a:lstStyle/>
                    <a:p>
                      <a:r>
                        <a:rPr lang="nl-NL" sz="3300" b="1" dirty="0"/>
                        <a:t>2015</a:t>
                      </a:r>
                    </a:p>
                  </a:txBody>
                  <a:tcPr marL="167640" marR="167640" marT="83820" marB="83820"/>
                </a:tc>
                <a:tc>
                  <a:txBody>
                    <a:bodyPr/>
                    <a:lstStyle/>
                    <a:p>
                      <a:r>
                        <a:rPr lang="nl-NL" sz="2000" dirty="0"/>
                        <a:t>Henk Ossel</a:t>
                      </a:r>
                    </a:p>
                  </a:txBody>
                  <a:tcPr marL="167640" marR="167640" marT="83820" marB="83820"/>
                </a:tc>
                <a:extLst>
                  <a:ext uri="{0D108BD9-81ED-4DB2-BD59-A6C34878D82A}">
                    <a16:rowId xmlns:a16="http://schemas.microsoft.com/office/drawing/2014/main" val="3427993724"/>
                  </a:ext>
                </a:extLst>
              </a:tr>
              <a:tr h="838200">
                <a:tc>
                  <a:txBody>
                    <a:bodyPr/>
                    <a:lstStyle/>
                    <a:p>
                      <a:r>
                        <a:rPr lang="nl-NL" sz="3300" b="1" dirty="0"/>
                        <a:t>2016</a:t>
                      </a:r>
                    </a:p>
                  </a:txBody>
                  <a:tcPr marL="167640" marR="167640" marT="83820" marB="83820"/>
                </a:tc>
                <a:tc>
                  <a:txBody>
                    <a:bodyPr/>
                    <a:lstStyle/>
                    <a:p>
                      <a:r>
                        <a:rPr lang="nl-NL" sz="2000" dirty="0"/>
                        <a:t>Tabitha Zanen</a:t>
                      </a:r>
                    </a:p>
                  </a:txBody>
                  <a:tcPr marL="167640" marR="167640" marT="83820" marB="83820"/>
                </a:tc>
                <a:extLst>
                  <a:ext uri="{0D108BD9-81ED-4DB2-BD59-A6C34878D82A}">
                    <a16:rowId xmlns:a16="http://schemas.microsoft.com/office/drawing/2014/main" val="2915801850"/>
                  </a:ext>
                </a:extLst>
              </a:tr>
              <a:tr h="838200">
                <a:tc>
                  <a:txBody>
                    <a:bodyPr/>
                    <a:lstStyle/>
                    <a:p>
                      <a:r>
                        <a:rPr lang="nl-NL" sz="3300" b="1" dirty="0"/>
                        <a:t>2017</a:t>
                      </a:r>
                    </a:p>
                  </a:txBody>
                  <a:tcPr marL="167640" marR="167640" marT="83820" marB="83820"/>
                </a:tc>
                <a:tc>
                  <a:txBody>
                    <a:bodyPr/>
                    <a:lstStyle/>
                    <a:p>
                      <a:r>
                        <a:rPr lang="nl-NL" sz="2000" dirty="0"/>
                        <a:t>Ad Kemp</a:t>
                      </a:r>
                    </a:p>
                  </a:txBody>
                  <a:tcPr marL="167640" marR="167640" marT="83820" marB="83820"/>
                </a:tc>
                <a:extLst>
                  <a:ext uri="{0D108BD9-81ED-4DB2-BD59-A6C34878D82A}">
                    <a16:rowId xmlns:a16="http://schemas.microsoft.com/office/drawing/2014/main" val="2864515263"/>
                  </a:ext>
                </a:extLst>
              </a:tr>
              <a:tr h="838200">
                <a:tc>
                  <a:txBody>
                    <a:bodyPr/>
                    <a:lstStyle/>
                    <a:p>
                      <a:r>
                        <a:rPr lang="nl-NL" sz="3300" b="1" dirty="0"/>
                        <a:t>2018</a:t>
                      </a:r>
                    </a:p>
                  </a:txBody>
                  <a:tcPr marL="167640" marR="167640" marT="83820" marB="83820"/>
                </a:tc>
                <a:tc>
                  <a:txBody>
                    <a:bodyPr/>
                    <a:lstStyle/>
                    <a:p>
                      <a:r>
                        <a:rPr lang="nl-NL" sz="2000" dirty="0"/>
                        <a:t>Talitha van Ooijen</a:t>
                      </a:r>
                    </a:p>
                  </a:txBody>
                  <a:tcPr marL="167640" marR="167640" marT="83820" marB="83820"/>
                </a:tc>
                <a:extLst>
                  <a:ext uri="{0D108BD9-81ED-4DB2-BD59-A6C34878D82A}">
                    <a16:rowId xmlns:a16="http://schemas.microsoft.com/office/drawing/2014/main" val="49143047"/>
                  </a:ext>
                </a:extLst>
              </a:tr>
              <a:tr h="838200">
                <a:tc>
                  <a:txBody>
                    <a:bodyPr/>
                    <a:lstStyle/>
                    <a:p>
                      <a:r>
                        <a:rPr lang="nl-NL" sz="3300" b="1" dirty="0"/>
                        <a:t>2019</a:t>
                      </a:r>
                    </a:p>
                  </a:txBody>
                  <a:tcPr marL="167640" marR="167640" marT="83820" marB="83820"/>
                </a:tc>
                <a:tc>
                  <a:txBody>
                    <a:bodyPr/>
                    <a:lstStyle/>
                    <a:p>
                      <a:r>
                        <a:rPr lang="nl-NL" sz="2000" dirty="0"/>
                        <a:t>Harry Kemp</a:t>
                      </a:r>
                    </a:p>
                  </a:txBody>
                  <a:tcPr marL="167640" marR="167640" marT="83820" marB="83820"/>
                </a:tc>
                <a:extLst>
                  <a:ext uri="{0D108BD9-81ED-4DB2-BD59-A6C34878D82A}">
                    <a16:rowId xmlns:a16="http://schemas.microsoft.com/office/drawing/2014/main" val="1386536295"/>
                  </a:ext>
                </a:extLst>
              </a:tr>
              <a:tr h="838200">
                <a:tc>
                  <a:txBody>
                    <a:bodyPr/>
                    <a:lstStyle/>
                    <a:p>
                      <a:r>
                        <a:rPr lang="nl-NL" sz="3300" b="1" dirty="0"/>
                        <a:t>2020</a:t>
                      </a:r>
                    </a:p>
                  </a:txBody>
                  <a:tcPr marL="167640" marR="167640" marT="83820" marB="83820"/>
                </a:tc>
                <a:tc>
                  <a:txBody>
                    <a:bodyPr/>
                    <a:lstStyle/>
                    <a:p>
                      <a:r>
                        <a:rPr lang="nl-NL" sz="2000" dirty="0"/>
                        <a:t>Liza van Erk</a:t>
                      </a:r>
                    </a:p>
                  </a:txBody>
                  <a:tcPr marL="167640" marR="167640" marT="83820" marB="83820"/>
                </a:tc>
                <a:extLst>
                  <a:ext uri="{0D108BD9-81ED-4DB2-BD59-A6C34878D82A}">
                    <a16:rowId xmlns:a16="http://schemas.microsoft.com/office/drawing/2014/main" val="3055827716"/>
                  </a:ext>
                </a:extLst>
              </a:tr>
            </a:tbl>
          </a:graphicData>
        </a:graphic>
      </p:graphicFrame>
      <p:pic>
        <p:nvPicPr>
          <p:cNvPr id="2050" name="Picture 2">
            <a:extLst>
              <a:ext uri="{FF2B5EF4-FFF2-40B4-BE49-F238E27FC236}">
                <a16:creationId xmlns:a16="http://schemas.microsoft.com/office/drawing/2014/main" id="{C328836A-B036-4C54-9F07-FDAF109D2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433" y="3518799"/>
            <a:ext cx="401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0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66ABD3-4C20-4133-9FED-9A5554DB92FD}"/>
              </a:ext>
            </a:extLst>
          </p:cNvPr>
          <p:cNvSpPr>
            <a:spLocks noGrp="1"/>
          </p:cNvSpPr>
          <p:nvPr>
            <p:ph type="title"/>
          </p:nvPr>
        </p:nvSpPr>
        <p:spPr>
          <a:xfrm>
            <a:off x="228601" y="640080"/>
            <a:ext cx="2454812" cy="5577840"/>
          </a:xfrm>
        </p:spPr>
        <p:txBody>
          <a:bodyPr anchor="ctr">
            <a:normAutofit/>
          </a:bodyPr>
          <a:lstStyle/>
          <a:p>
            <a:pPr algn="ctr"/>
            <a:r>
              <a:rPr lang="nl-NL" b="1" dirty="0"/>
              <a:t>Teams</a:t>
            </a:r>
            <a:br>
              <a:rPr lang="nl-NL" b="1" dirty="0"/>
            </a:br>
            <a:r>
              <a:rPr lang="nl-NL" sz="2400" b="1" i="1" dirty="0"/>
              <a:t>&amp; trainers, coaches</a:t>
            </a:r>
          </a:p>
        </p:txBody>
      </p:sp>
      <p:graphicFrame>
        <p:nvGraphicFramePr>
          <p:cNvPr id="4" name="Tabel 4">
            <a:extLst>
              <a:ext uri="{FF2B5EF4-FFF2-40B4-BE49-F238E27FC236}">
                <a16:creationId xmlns:a16="http://schemas.microsoft.com/office/drawing/2014/main" id="{1498D425-A6D0-439D-813B-6A6B9BEFA784}"/>
              </a:ext>
            </a:extLst>
          </p:cNvPr>
          <p:cNvGraphicFramePr>
            <a:graphicFrameLocks noGrp="1"/>
          </p:cNvGraphicFramePr>
          <p:nvPr>
            <p:ph idx="1"/>
            <p:extLst>
              <p:ext uri="{D42A27DB-BD31-4B8C-83A1-F6EECF244321}">
                <p14:modId xmlns:p14="http://schemas.microsoft.com/office/powerpoint/2010/main" val="1820897873"/>
              </p:ext>
            </p:extLst>
          </p:nvPr>
        </p:nvGraphicFramePr>
        <p:xfrm>
          <a:off x="2912014" y="783116"/>
          <a:ext cx="4110165" cy="4897120"/>
        </p:xfrm>
        <a:graphic>
          <a:graphicData uri="http://schemas.openxmlformats.org/drawingml/2006/table">
            <a:tbl>
              <a:tblPr firstRow="1" bandRow="1">
                <a:tableStyleId>{5C22544A-7EE6-4342-B048-85BDC9FD1C3A}</a:tableStyleId>
              </a:tblPr>
              <a:tblGrid>
                <a:gridCol w="4110165">
                  <a:extLst>
                    <a:ext uri="{9D8B030D-6E8A-4147-A177-3AD203B41FA5}">
                      <a16:colId xmlns:a16="http://schemas.microsoft.com/office/drawing/2014/main" val="1980644319"/>
                    </a:ext>
                  </a:extLst>
                </a:gridCol>
              </a:tblGrid>
              <a:tr h="619760">
                <a:tc>
                  <a:txBody>
                    <a:bodyPr/>
                    <a:lstStyle/>
                    <a:p>
                      <a:r>
                        <a:rPr lang="nl-NL" sz="2400" dirty="0"/>
                        <a:t>2020-2021</a:t>
                      </a:r>
                    </a:p>
                  </a:txBody>
                  <a:tcPr marL="123952" marR="123952" marT="61976" marB="61976"/>
                </a:tc>
                <a:extLst>
                  <a:ext uri="{0D108BD9-81ED-4DB2-BD59-A6C34878D82A}">
                    <a16:rowId xmlns:a16="http://schemas.microsoft.com/office/drawing/2014/main" val="2330245847"/>
                  </a:ext>
                </a:extLst>
              </a:tr>
              <a:tr h="619760">
                <a:tc>
                  <a:txBody>
                    <a:bodyPr/>
                    <a:lstStyle/>
                    <a:p>
                      <a:r>
                        <a:rPr lang="nl-NL" sz="2400" b="1" dirty="0"/>
                        <a:t>Heren 1</a:t>
                      </a:r>
                      <a:br>
                        <a:rPr lang="nl-NL" sz="2400" dirty="0"/>
                      </a:br>
                      <a:r>
                        <a:rPr lang="nl-NL" sz="2400" i="1" dirty="0"/>
                        <a:t>Vacant</a:t>
                      </a:r>
                    </a:p>
                  </a:txBody>
                  <a:tcPr marL="123952" marR="123952" marT="61976" marB="61976"/>
                </a:tc>
                <a:extLst>
                  <a:ext uri="{0D108BD9-81ED-4DB2-BD59-A6C34878D82A}">
                    <a16:rowId xmlns:a16="http://schemas.microsoft.com/office/drawing/2014/main" val="3276109872"/>
                  </a:ext>
                </a:extLst>
              </a:tr>
              <a:tr h="619760">
                <a:tc>
                  <a:txBody>
                    <a:bodyPr/>
                    <a:lstStyle/>
                    <a:p>
                      <a:r>
                        <a:rPr lang="nl-NL" sz="2400" b="1" dirty="0"/>
                        <a:t>Dames 1</a:t>
                      </a:r>
                    </a:p>
                    <a:p>
                      <a:r>
                        <a:rPr lang="nl-NL" sz="2400" i="1" dirty="0"/>
                        <a:t>Lykele Bokhorst</a:t>
                      </a:r>
                    </a:p>
                  </a:txBody>
                  <a:tcPr marL="123952" marR="123952" marT="61976" marB="61976"/>
                </a:tc>
                <a:extLst>
                  <a:ext uri="{0D108BD9-81ED-4DB2-BD59-A6C34878D82A}">
                    <a16:rowId xmlns:a16="http://schemas.microsoft.com/office/drawing/2014/main" val="2750477432"/>
                  </a:ext>
                </a:extLst>
              </a:tr>
              <a:tr h="619760">
                <a:tc>
                  <a:txBody>
                    <a:bodyPr/>
                    <a:lstStyle/>
                    <a:p>
                      <a:r>
                        <a:rPr lang="nl-NL" sz="2400" b="1" dirty="0"/>
                        <a:t>Dames 2</a:t>
                      </a:r>
                      <a:br>
                        <a:rPr lang="nl-NL" sz="2400" dirty="0"/>
                      </a:br>
                      <a:r>
                        <a:rPr lang="nl-NL" sz="2400" i="1" dirty="0"/>
                        <a:t>Herman Brouwer</a:t>
                      </a:r>
                    </a:p>
                  </a:txBody>
                  <a:tcPr marL="123952" marR="123952" marT="61976" marB="61976"/>
                </a:tc>
                <a:extLst>
                  <a:ext uri="{0D108BD9-81ED-4DB2-BD59-A6C34878D82A}">
                    <a16:rowId xmlns:a16="http://schemas.microsoft.com/office/drawing/2014/main" val="3521509219"/>
                  </a:ext>
                </a:extLst>
              </a:tr>
              <a:tr h="619760">
                <a:tc>
                  <a:txBody>
                    <a:bodyPr/>
                    <a:lstStyle/>
                    <a:p>
                      <a:r>
                        <a:rPr lang="nl-NL" sz="2400" b="1" dirty="0"/>
                        <a:t>Dames 3</a:t>
                      </a:r>
                    </a:p>
                    <a:p>
                      <a:r>
                        <a:rPr lang="nl-NL" sz="2400" b="0" i="1" dirty="0" err="1"/>
                        <a:t>Else-Mieke</a:t>
                      </a:r>
                      <a:r>
                        <a:rPr lang="nl-NL" sz="2400" b="0" i="1" dirty="0"/>
                        <a:t> Korporaal</a:t>
                      </a:r>
                    </a:p>
                  </a:txBody>
                  <a:tcPr marL="123952" marR="123952" marT="61976" marB="61976"/>
                </a:tc>
                <a:extLst>
                  <a:ext uri="{0D108BD9-81ED-4DB2-BD59-A6C34878D82A}">
                    <a16:rowId xmlns:a16="http://schemas.microsoft.com/office/drawing/2014/main" val="3846013060"/>
                  </a:ext>
                </a:extLst>
              </a:tr>
              <a:tr h="619760">
                <a:tc>
                  <a:txBody>
                    <a:bodyPr/>
                    <a:lstStyle/>
                    <a:p>
                      <a:r>
                        <a:rPr lang="nl-NL" sz="2400" b="1" dirty="0"/>
                        <a:t>Recreanten</a:t>
                      </a:r>
                    </a:p>
                    <a:p>
                      <a:r>
                        <a:rPr lang="nl-NL" sz="2400" i="1" dirty="0"/>
                        <a:t>Dick van Bochove</a:t>
                      </a:r>
                    </a:p>
                  </a:txBody>
                  <a:tcPr marL="123952" marR="123952" marT="61976" marB="61976"/>
                </a:tc>
                <a:extLst>
                  <a:ext uri="{0D108BD9-81ED-4DB2-BD59-A6C34878D82A}">
                    <a16:rowId xmlns:a16="http://schemas.microsoft.com/office/drawing/2014/main" val="1847813091"/>
                  </a:ext>
                </a:extLst>
              </a:tr>
            </a:tbl>
          </a:graphicData>
        </a:graphic>
      </p:graphicFrame>
      <p:graphicFrame>
        <p:nvGraphicFramePr>
          <p:cNvPr id="5" name="Tabel 4">
            <a:extLst>
              <a:ext uri="{FF2B5EF4-FFF2-40B4-BE49-F238E27FC236}">
                <a16:creationId xmlns:a16="http://schemas.microsoft.com/office/drawing/2014/main" id="{C82D0874-0635-4FDF-9192-A6052875F30E}"/>
              </a:ext>
            </a:extLst>
          </p:cNvPr>
          <p:cNvGraphicFramePr>
            <a:graphicFrameLocks/>
          </p:cNvGraphicFramePr>
          <p:nvPr>
            <p:extLst>
              <p:ext uri="{D42A27DB-BD31-4B8C-83A1-F6EECF244321}">
                <p14:modId xmlns:p14="http://schemas.microsoft.com/office/powerpoint/2010/main" val="4048044240"/>
              </p:ext>
            </p:extLst>
          </p:nvPr>
        </p:nvGraphicFramePr>
        <p:xfrm>
          <a:off x="7538696" y="296033"/>
          <a:ext cx="4136787" cy="6265934"/>
        </p:xfrm>
        <a:graphic>
          <a:graphicData uri="http://schemas.openxmlformats.org/drawingml/2006/table">
            <a:tbl>
              <a:tblPr firstRow="1" bandRow="1">
                <a:tableStyleId>{5C22544A-7EE6-4342-B048-85BDC9FD1C3A}</a:tableStyleId>
              </a:tblPr>
              <a:tblGrid>
                <a:gridCol w="4136787">
                  <a:extLst>
                    <a:ext uri="{9D8B030D-6E8A-4147-A177-3AD203B41FA5}">
                      <a16:colId xmlns:a16="http://schemas.microsoft.com/office/drawing/2014/main" val="3233862057"/>
                    </a:ext>
                  </a:extLst>
                </a:gridCol>
              </a:tblGrid>
              <a:tr h="697231">
                <a:tc>
                  <a:txBody>
                    <a:bodyPr/>
                    <a:lstStyle/>
                    <a:p>
                      <a:r>
                        <a:rPr lang="nl-NL" sz="2700" dirty="0"/>
                        <a:t>2020-2021</a:t>
                      </a:r>
                    </a:p>
                  </a:txBody>
                  <a:tcPr marL="139446" marR="139446" marT="69723" marB="69723"/>
                </a:tc>
                <a:extLst>
                  <a:ext uri="{0D108BD9-81ED-4DB2-BD59-A6C34878D82A}">
                    <a16:rowId xmlns:a16="http://schemas.microsoft.com/office/drawing/2014/main" val="3048965220"/>
                  </a:ext>
                </a:extLst>
              </a:tr>
              <a:tr h="697231">
                <a:tc>
                  <a:txBody>
                    <a:bodyPr/>
                    <a:lstStyle/>
                    <a:p>
                      <a:r>
                        <a:rPr lang="nl-NL" sz="1800" b="1" dirty="0"/>
                        <a:t>JB</a:t>
                      </a:r>
                    </a:p>
                    <a:p>
                      <a:r>
                        <a:rPr lang="nl-NL" sz="1800" i="1" dirty="0"/>
                        <a:t>Nathan de Baat</a:t>
                      </a:r>
                    </a:p>
                  </a:txBody>
                  <a:tcPr marL="139446" marR="139446" marT="69723" marB="69723"/>
                </a:tc>
                <a:extLst>
                  <a:ext uri="{0D108BD9-81ED-4DB2-BD59-A6C34878D82A}">
                    <a16:rowId xmlns:a16="http://schemas.microsoft.com/office/drawing/2014/main" val="328930451"/>
                  </a:ext>
                </a:extLst>
              </a:tr>
              <a:tr h="697231">
                <a:tc>
                  <a:txBody>
                    <a:bodyPr/>
                    <a:lstStyle/>
                    <a:p>
                      <a:r>
                        <a:rPr lang="nl-NL" sz="1800" b="1" dirty="0"/>
                        <a:t>MB</a:t>
                      </a:r>
                    </a:p>
                    <a:p>
                      <a:r>
                        <a:rPr lang="nl-NL" sz="1800" i="1" dirty="0"/>
                        <a:t>Eline Rodenburg en Nathan de Baat</a:t>
                      </a:r>
                    </a:p>
                  </a:txBody>
                  <a:tcPr marL="139446" marR="139446" marT="69723" marB="69723"/>
                </a:tc>
                <a:extLst>
                  <a:ext uri="{0D108BD9-81ED-4DB2-BD59-A6C34878D82A}">
                    <a16:rowId xmlns:a16="http://schemas.microsoft.com/office/drawing/2014/main" val="2491261928"/>
                  </a:ext>
                </a:extLst>
              </a:tr>
              <a:tr h="697231">
                <a:tc>
                  <a:txBody>
                    <a:bodyPr/>
                    <a:lstStyle/>
                    <a:p>
                      <a:r>
                        <a:rPr lang="nl-NL" sz="1800" b="1" dirty="0"/>
                        <a:t>MC1</a:t>
                      </a:r>
                      <a:br>
                        <a:rPr lang="nl-NL" sz="1800" dirty="0"/>
                      </a:br>
                      <a:r>
                        <a:rPr lang="nl-NL" sz="1800" i="1" dirty="0"/>
                        <a:t>Joyce, Rome, Ageeth</a:t>
                      </a:r>
                    </a:p>
                  </a:txBody>
                  <a:tcPr marL="139446" marR="139446" marT="69723" marB="69723"/>
                </a:tc>
                <a:extLst>
                  <a:ext uri="{0D108BD9-81ED-4DB2-BD59-A6C34878D82A}">
                    <a16:rowId xmlns:a16="http://schemas.microsoft.com/office/drawing/2014/main" val="2981987063"/>
                  </a:ext>
                </a:extLst>
              </a:tr>
              <a:tr h="697231">
                <a:tc>
                  <a:txBody>
                    <a:bodyPr/>
                    <a:lstStyle/>
                    <a:p>
                      <a:r>
                        <a:rPr lang="nl-NL" sz="1800" b="1" i="0" dirty="0"/>
                        <a:t>MC2</a:t>
                      </a:r>
                    </a:p>
                    <a:p>
                      <a:r>
                        <a:rPr lang="nl-NL" sz="1800" b="0" i="1" dirty="0" err="1"/>
                        <a:t>Evelijn</a:t>
                      </a:r>
                      <a:r>
                        <a:rPr lang="nl-NL" sz="1800" b="0" i="1" dirty="0"/>
                        <a:t>, Tessa, Mariëlle</a:t>
                      </a:r>
                    </a:p>
                  </a:txBody>
                  <a:tcPr marL="139446" marR="139446" marT="69723" marB="69723"/>
                </a:tc>
                <a:extLst>
                  <a:ext uri="{0D108BD9-81ED-4DB2-BD59-A6C34878D82A}">
                    <a16:rowId xmlns:a16="http://schemas.microsoft.com/office/drawing/2014/main" val="3669411745"/>
                  </a:ext>
                </a:extLst>
              </a:tr>
              <a:tr h="697231">
                <a:tc>
                  <a:txBody>
                    <a:bodyPr/>
                    <a:lstStyle/>
                    <a:p>
                      <a:r>
                        <a:rPr lang="nl-NL" sz="1800" b="1" dirty="0"/>
                        <a:t>JB</a:t>
                      </a:r>
                    </a:p>
                    <a:p>
                      <a:r>
                        <a:rPr lang="nl-NL" sz="1800" i="1" dirty="0"/>
                        <a:t>Nathan de Baat</a:t>
                      </a:r>
                    </a:p>
                  </a:txBody>
                  <a:tcPr marL="139446" marR="139446" marT="69723" marB="69723"/>
                </a:tc>
                <a:extLst>
                  <a:ext uri="{0D108BD9-81ED-4DB2-BD59-A6C34878D82A}">
                    <a16:rowId xmlns:a16="http://schemas.microsoft.com/office/drawing/2014/main" val="538756685"/>
                  </a:ext>
                </a:extLst>
              </a:tr>
              <a:tr h="697231">
                <a:tc>
                  <a:txBody>
                    <a:bodyPr/>
                    <a:lstStyle/>
                    <a:p>
                      <a:r>
                        <a:rPr lang="nl-NL" sz="1800" b="1" dirty="0"/>
                        <a:t>CMV6</a:t>
                      </a:r>
                      <a:br>
                        <a:rPr lang="nl-NL" sz="1800" dirty="0"/>
                      </a:br>
                      <a:r>
                        <a:rPr lang="nl-NL" sz="1800" i="1" dirty="0"/>
                        <a:t>Nathan de Baat</a:t>
                      </a:r>
                    </a:p>
                  </a:txBody>
                  <a:tcPr marL="139446" marR="139446" marT="69723" marB="69723"/>
                </a:tc>
                <a:extLst>
                  <a:ext uri="{0D108BD9-81ED-4DB2-BD59-A6C34878D82A}">
                    <a16:rowId xmlns:a16="http://schemas.microsoft.com/office/drawing/2014/main" val="2667352866"/>
                  </a:ext>
                </a:extLst>
              </a:tr>
              <a:tr h="697231">
                <a:tc>
                  <a:txBody>
                    <a:bodyPr/>
                    <a:lstStyle/>
                    <a:p>
                      <a:r>
                        <a:rPr lang="nl-NL" sz="1800" b="1" i="1" dirty="0"/>
                        <a:t>CMV5-2</a:t>
                      </a:r>
                    </a:p>
                    <a:p>
                      <a:r>
                        <a:rPr lang="nl-NL" sz="1800" i="1" dirty="0"/>
                        <a:t>Liesbeth Tuitel en Sandra Nijman</a:t>
                      </a:r>
                    </a:p>
                  </a:txBody>
                  <a:tcPr marL="139446" marR="139446" marT="69723" marB="69723"/>
                </a:tc>
                <a:extLst>
                  <a:ext uri="{0D108BD9-81ED-4DB2-BD59-A6C34878D82A}">
                    <a16:rowId xmlns:a16="http://schemas.microsoft.com/office/drawing/2014/main" val="2458372860"/>
                  </a:ext>
                </a:extLst>
              </a:tr>
              <a:tr h="410559">
                <a:tc>
                  <a:txBody>
                    <a:bodyPr/>
                    <a:lstStyle/>
                    <a:p>
                      <a:r>
                        <a:rPr lang="nl-NL" sz="1800" b="1" i="1" dirty="0"/>
                        <a:t>CMV 3-4</a:t>
                      </a:r>
                    </a:p>
                    <a:p>
                      <a:r>
                        <a:rPr lang="nl-NL" sz="1800" b="0" i="1" dirty="0"/>
                        <a:t>Jarka Bruijn</a:t>
                      </a:r>
                    </a:p>
                  </a:txBody>
                  <a:tcPr marL="139446" marR="139446" marT="69723" marB="69723"/>
                </a:tc>
                <a:extLst>
                  <a:ext uri="{0D108BD9-81ED-4DB2-BD59-A6C34878D82A}">
                    <a16:rowId xmlns:a16="http://schemas.microsoft.com/office/drawing/2014/main" val="104268796"/>
                  </a:ext>
                </a:extLst>
              </a:tr>
            </a:tbl>
          </a:graphicData>
        </a:graphic>
      </p:graphicFrame>
    </p:spTree>
    <p:extLst>
      <p:ext uri="{BB962C8B-B14F-4D97-AF65-F5344CB8AC3E}">
        <p14:creationId xmlns:p14="http://schemas.microsoft.com/office/powerpoint/2010/main" val="117089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70311" y="457470"/>
            <a:ext cx="3523938" cy="5020353"/>
          </a:xfrm>
        </p:spPr>
        <p:txBody>
          <a:bodyPr>
            <a:normAutofit/>
          </a:bodyPr>
          <a:lstStyle/>
          <a:p>
            <a:r>
              <a:rPr lang="nl-NL" b="1" dirty="0"/>
              <a:t>Bestuur en commissies </a:t>
            </a:r>
            <a:r>
              <a:rPr lang="nl-NL" sz="2200" b="1" dirty="0"/>
              <a:t>(huidig seizoen)</a:t>
            </a:r>
            <a:endParaRPr lang="en-GB" sz="2200" b="1" dirty="0"/>
          </a:p>
        </p:txBody>
      </p:sp>
      <p:sp>
        <p:nvSpPr>
          <p:cNvPr id="16" name="Rectangle 12">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Afbeelding 3"/>
          <p:cNvPicPr>
            <a:picLocks noChangeAspect="1"/>
          </p:cNvPicPr>
          <p:nvPr/>
        </p:nvPicPr>
        <p:blipFill>
          <a:blip r:embed="rId2"/>
          <a:stretch>
            <a:fillRect/>
          </a:stretch>
        </p:blipFill>
        <p:spPr>
          <a:xfrm>
            <a:off x="3870975" y="235870"/>
            <a:ext cx="1371600" cy="1381125"/>
          </a:xfrm>
          <a:prstGeom prst="rect">
            <a:avLst/>
          </a:prstGeom>
        </p:spPr>
      </p:pic>
      <p:pic>
        <p:nvPicPr>
          <p:cNvPr id="5" name="Afbeelding 4"/>
          <p:cNvPicPr>
            <a:picLocks noChangeAspect="1"/>
          </p:cNvPicPr>
          <p:nvPr/>
        </p:nvPicPr>
        <p:blipFill>
          <a:blip r:embed="rId3"/>
          <a:stretch>
            <a:fillRect/>
          </a:stretch>
        </p:blipFill>
        <p:spPr>
          <a:xfrm>
            <a:off x="5395912" y="226344"/>
            <a:ext cx="1409700" cy="1419225"/>
          </a:xfrm>
          <a:prstGeom prst="rect">
            <a:avLst/>
          </a:prstGeom>
        </p:spPr>
      </p:pic>
      <p:pic>
        <p:nvPicPr>
          <p:cNvPr id="8" name="Afbeelding 7"/>
          <p:cNvPicPr>
            <a:picLocks noChangeAspect="1"/>
          </p:cNvPicPr>
          <p:nvPr/>
        </p:nvPicPr>
        <p:blipFill>
          <a:blip r:embed="rId4"/>
          <a:stretch>
            <a:fillRect/>
          </a:stretch>
        </p:blipFill>
        <p:spPr>
          <a:xfrm>
            <a:off x="7014359" y="226892"/>
            <a:ext cx="1390650" cy="1400175"/>
          </a:xfrm>
          <a:prstGeom prst="rect">
            <a:avLst/>
          </a:prstGeom>
        </p:spPr>
      </p:pic>
      <p:pic>
        <p:nvPicPr>
          <p:cNvPr id="9" name="Afbeelding 8"/>
          <p:cNvPicPr>
            <a:picLocks noChangeAspect="1"/>
          </p:cNvPicPr>
          <p:nvPr/>
        </p:nvPicPr>
        <p:blipFill>
          <a:blip r:embed="rId5"/>
          <a:stretch>
            <a:fillRect/>
          </a:stretch>
        </p:blipFill>
        <p:spPr>
          <a:xfrm>
            <a:off x="8613756" y="264444"/>
            <a:ext cx="1400175" cy="1381125"/>
          </a:xfrm>
          <a:prstGeom prst="rect">
            <a:avLst/>
          </a:prstGeom>
        </p:spPr>
      </p:pic>
      <p:sp>
        <p:nvSpPr>
          <p:cNvPr id="11" name="Tekstvak 10"/>
          <p:cNvSpPr txBox="1"/>
          <p:nvPr/>
        </p:nvSpPr>
        <p:spPr>
          <a:xfrm>
            <a:off x="3870975" y="1616995"/>
            <a:ext cx="1330325" cy="507831"/>
          </a:xfrm>
          <a:prstGeom prst="rect">
            <a:avLst/>
          </a:prstGeom>
          <a:noFill/>
        </p:spPr>
        <p:txBody>
          <a:bodyPr wrap="square" rtlCol="0">
            <a:spAutoFit/>
          </a:bodyPr>
          <a:lstStyle/>
          <a:p>
            <a:pPr algn="ctr"/>
            <a:r>
              <a:rPr lang="nl-NL" sz="900" dirty="0"/>
              <a:t>Voorzitter</a:t>
            </a:r>
          </a:p>
          <a:p>
            <a:pPr algn="ctr"/>
            <a:r>
              <a:rPr lang="nl-NL" sz="900" dirty="0"/>
              <a:t>Tiede van Bockel</a:t>
            </a:r>
          </a:p>
          <a:p>
            <a:pPr algn="ctr"/>
            <a:r>
              <a:rPr lang="nl-NL" sz="900" dirty="0">
                <a:hlinkClick r:id="rId6"/>
              </a:rPr>
              <a:t>voorzitter@smash66.nl</a:t>
            </a:r>
            <a:r>
              <a:rPr lang="nl-NL" sz="900" dirty="0"/>
              <a:t>  </a:t>
            </a:r>
            <a:endParaRPr lang="en-GB" sz="900" dirty="0"/>
          </a:p>
        </p:txBody>
      </p:sp>
      <p:sp>
        <p:nvSpPr>
          <p:cNvPr id="17" name="Tekstvak 16"/>
          <p:cNvSpPr txBox="1"/>
          <p:nvPr/>
        </p:nvSpPr>
        <p:spPr>
          <a:xfrm>
            <a:off x="5364576" y="1627067"/>
            <a:ext cx="1437657" cy="507831"/>
          </a:xfrm>
          <a:prstGeom prst="rect">
            <a:avLst/>
          </a:prstGeom>
          <a:noFill/>
        </p:spPr>
        <p:txBody>
          <a:bodyPr wrap="square" rtlCol="0">
            <a:spAutoFit/>
          </a:bodyPr>
          <a:lstStyle/>
          <a:p>
            <a:pPr algn="ctr"/>
            <a:r>
              <a:rPr lang="nl-NL" sz="900" dirty="0"/>
              <a:t>Secretaris</a:t>
            </a:r>
          </a:p>
          <a:p>
            <a:pPr algn="ctr"/>
            <a:r>
              <a:rPr lang="nl-NL" sz="900" dirty="0"/>
              <a:t>Liza van Erk</a:t>
            </a:r>
          </a:p>
          <a:p>
            <a:pPr algn="ctr"/>
            <a:r>
              <a:rPr lang="nl-NL" sz="900" dirty="0">
                <a:hlinkClick r:id="rId7"/>
              </a:rPr>
              <a:t>secretariaat@smash66.nl</a:t>
            </a:r>
            <a:r>
              <a:rPr lang="nl-NL" sz="900" dirty="0"/>
              <a:t> </a:t>
            </a:r>
            <a:endParaRPr lang="en-GB" sz="900" dirty="0"/>
          </a:p>
        </p:txBody>
      </p:sp>
      <p:sp>
        <p:nvSpPr>
          <p:cNvPr id="18" name="Tekstvak 17"/>
          <p:cNvSpPr txBox="1"/>
          <p:nvPr/>
        </p:nvSpPr>
        <p:spPr>
          <a:xfrm>
            <a:off x="6879844" y="1623944"/>
            <a:ext cx="1719013" cy="507831"/>
          </a:xfrm>
          <a:prstGeom prst="rect">
            <a:avLst/>
          </a:prstGeom>
          <a:noFill/>
        </p:spPr>
        <p:txBody>
          <a:bodyPr wrap="square" rtlCol="0">
            <a:spAutoFit/>
          </a:bodyPr>
          <a:lstStyle/>
          <a:p>
            <a:pPr algn="ctr"/>
            <a:r>
              <a:rPr lang="nl-NL" sz="900" dirty="0"/>
              <a:t>Penningmeester</a:t>
            </a:r>
          </a:p>
          <a:p>
            <a:pPr algn="ctr"/>
            <a:r>
              <a:rPr lang="nl-NL" sz="900" dirty="0"/>
              <a:t>Dick van Bochove</a:t>
            </a:r>
          </a:p>
          <a:p>
            <a:pPr algn="ctr"/>
            <a:r>
              <a:rPr lang="nl-NL" sz="900" dirty="0">
                <a:hlinkClick r:id="rId8"/>
              </a:rPr>
              <a:t>penningmeester@smash66.nl</a:t>
            </a:r>
            <a:r>
              <a:rPr lang="nl-NL" sz="900" dirty="0"/>
              <a:t> </a:t>
            </a:r>
            <a:endParaRPr lang="en-GB" sz="900" dirty="0"/>
          </a:p>
        </p:txBody>
      </p:sp>
      <p:sp>
        <p:nvSpPr>
          <p:cNvPr id="19" name="Tekstvak 18"/>
          <p:cNvSpPr txBox="1"/>
          <p:nvPr/>
        </p:nvSpPr>
        <p:spPr>
          <a:xfrm>
            <a:off x="8659684" y="1645569"/>
            <a:ext cx="1308318" cy="646331"/>
          </a:xfrm>
          <a:prstGeom prst="rect">
            <a:avLst/>
          </a:prstGeom>
          <a:noFill/>
        </p:spPr>
        <p:txBody>
          <a:bodyPr wrap="square" rtlCol="0">
            <a:spAutoFit/>
          </a:bodyPr>
          <a:lstStyle/>
          <a:p>
            <a:pPr algn="ctr"/>
            <a:r>
              <a:rPr lang="nl-NL" sz="900" dirty="0"/>
              <a:t>Wedstrijdsecretariaat</a:t>
            </a:r>
          </a:p>
          <a:p>
            <a:pPr algn="ctr"/>
            <a:r>
              <a:rPr lang="nl-NL" sz="900" dirty="0"/>
              <a:t>Henk Ossel</a:t>
            </a:r>
          </a:p>
          <a:p>
            <a:pPr algn="ctr"/>
            <a:r>
              <a:rPr lang="nl-NL" sz="900" dirty="0">
                <a:hlinkClick r:id="rId9"/>
              </a:rPr>
              <a:t>wedstrijdsecretariaat@smash66.nl</a:t>
            </a:r>
            <a:r>
              <a:rPr lang="nl-NL" sz="900" dirty="0"/>
              <a:t> </a:t>
            </a:r>
            <a:endParaRPr lang="en-GB" sz="900" dirty="0"/>
          </a:p>
        </p:txBody>
      </p:sp>
      <p:sp>
        <p:nvSpPr>
          <p:cNvPr id="14" name="Tekstvak 13"/>
          <p:cNvSpPr txBox="1"/>
          <p:nvPr/>
        </p:nvSpPr>
        <p:spPr>
          <a:xfrm>
            <a:off x="1300864" y="2346426"/>
            <a:ext cx="2010918" cy="2308324"/>
          </a:xfrm>
          <a:prstGeom prst="rect">
            <a:avLst/>
          </a:prstGeom>
          <a:noFill/>
        </p:spPr>
        <p:txBody>
          <a:bodyPr wrap="square" rtlCol="0">
            <a:spAutoFit/>
          </a:bodyPr>
          <a:lstStyle/>
          <a:p>
            <a:pPr algn="ctr"/>
            <a:r>
              <a:rPr lang="nl-NL" b="1" dirty="0"/>
              <a:t>Heb je vragen aan- of suggesties voor het bestuur of 1 (of meer) van de commissieleden? </a:t>
            </a:r>
          </a:p>
          <a:p>
            <a:pPr algn="ctr"/>
            <a:r>
              <a:rPr lang="nl-NL" b="1" dirty="0"/>
              <a:t>Schiet ons aan of stuur ons mailtje </a:t>
            </a:r>
            <a:r>
              <a:rPr lang="nl-NL" b="1" dirty="0">
                <a:sym typeface="Wingdings" panose="05000000000000000000" pitchFamily="2" charset="2"/>
              </a:rPr>
              <a:t> </a:t>
            </a:r>
            <a:endParaRPr lang="en-GB" b="1" dirty="0"/>
          </a:p>
        </p:txBody>
      </p:sp>
      <p:pic>
        <p:nvPicPr>
          <p:cNvPr id="21" name="Afbeelding 20"/>
          <p:cNvPicPr>
            <a:picLocks noChangeAspect="1"/>
          </p:cNvPicPr>
          <p:nvPr/>
        </p:nvPicPr>
        <p:blipFill>
          <a:blip r:embed="rId10"/>
          <a:stretch>
            <a:fillRect/>
          </a:stretch>
        </p:blipFill>
        <p:spPr>
          <a:xfrm>
            <a:off x="3910245" y="2346426"/>
            <a:ext cx="1390650" cy="1400175"/>
          </a:xfrm>
          <a:prstGeom prst="rect">
            <a:avLst/>
          </a:prstGeom>
        </p:spPr>
      </p:pic>
      <p:pic>
        <p:nvPicPr>
          <p:cNvPr id="22" name="Afbeelding 21"/>
          <p:cNvPicPr>
            <a:picLocks noChangeAspect="1"/>
          </p:cNvPicPr>
          <p:nvPr/>
        </p:nvPicPr>
        <p:blipFill>
          <a:blip r:embed="rId11"/>
          <a:stretch>
            <a:fillRect/>
          </a:stretch>
        </p:blipFill>
        <p:spPr>
          <a:xfrm>
            <a:off x="7184529" y="2317851"/>
            <a:ext cx="1400175" cy="1428750"/>
          </a:xfrm>
          <a:prstGeom prst="rect">
            <a:avLst/>
          </a:prstGeom>
        </p:spPr>
      </p:pic>
      <p:pic>
        <p:nvPicPr>
          <p:cNvPr id="24" name="Afbeelding 23"/>
          <p:cNvPicPr>
            <a:picLocks noChangeAspect="1"/>
          </p:cNvPicPr>
          <p:nvPr/>
        </p:nvPicPr>
        <p:blipFill>
          <a:blip r:embed="rId12"/>
          <a:stretch>
            <a:fillRect/>
          </a:stretch>
        </p:blipFill>
        <p:spPr>
          <a:xfrm>
            <a:off x="3851925" y="4618848"/>
            <a:ext cx="1390650" cy="1390650"/>
          </a:xfrm>
          <a:prstGeom prst="rect">
            <a:avLst/>
          </a:prstGeom>
        </p:spPr>
      </p:pic>
      <p:sp>
        <p:nvSpPr>
          <p:cNvPr id="27" name="Tekstvak 26"/>
          <p:cNvSpPr txBox="1"/>
          <p:nvPr/>
        </p:nvSpPr>
        <p:spPr>
          <a:xfrm>
            <a:off x="3734846" y="3794419"/>
            <a:ext cx="1753950" cy="507831"/>
          </a:xfrm>
          <a:prstGeom prst="rect">
            <a:avLst/>
          </a:prstGeom>
          <a:noFill/>
        </p:spPr>
        <p:txBody>
          <a:bodyPr wrap="square" rtlCol="0">
            <a:spAutoFit/>
          </a:bodyPr>
          <a:lstStyle/>
          <a:p>
            <a:pPr algn="ctr"/>
            <a:r>
              <a:rPr lang="nl-NL" sz="900" dirty="0"/>
              <a:t>Technische commissie</a:t>
            </a:r>
          </a:p>
          <a:p>
            <a:pPr algn="ctr"/>
            <a:r>
              <a:rPr lang="nl-NL" sz="900" dirty="0"/>
              <a:t>Harry Kemp</a:t>
            </a:r>
          </a:p>
          <a:p>
            <a:pPr algn="ctr"/>
            <a:r>
              <a:rPr lang="nl-NL" sz="900" dirty="0">
                <a:hlinkClick r:id="rId13"/>
              </a:rPr>
              <a:t>technischezaken@smash66.nl</a:t>
            </a:r>
            <a:r>
              <a:rPr lang="nl-NL" sz="900" dirty="0"/>
              <a:t>  </a:t>
            </a:r>
            <a:endParaRPr lang="en-GB" sz="900" dirty="0"/>
          </a:p>
        </p:txBody>
      </p:sp>
      <p:sp>
        <p:nvSpPr>
          <p:cNvPr id="29" name="Tekstvak 28"/>
          <p:cNvSpPr txBox="1"/>
          <p:nvPr/>
        </p:nvSpPr>
        <p:spPr>
          <a:xfrm>
            <a:off x="5321433" y="3785556"/>
            <a:ext cx="1753950" cy="507831"/>
          </a:xfrm>
          <a:prstGeom prst="rect">
            <a:avLst/>
          </a:prstGeom>
          <a:noFill/>
        </p:spPr>
        <p:txBody>
          <a:bodyPr wrap="square" rtlCol="0">
            <a:spAutoFit/>
          </a:bodyPr>
          <a:lstStyle/>
          <a:p>
            <a:pPr algn="ctr"/>
            <a:r>
              <a:rPr lang="nl-NL" sz="900" dirty="0"/>
              <a:t>Jeugdzaken</a:t>
            </a:r>
            <a:br>
              <a:rPr lang="nl-NL" sz="900" dirty="0"/>
            </a:br>
            <a:r>
              <a:rPr lang="nl-NL" sz="900" dirty="0"/>
              <a:t>Nathan de Baat</a:t>
            </a:r>
          </a:p>
          <a:p>
            <a:pPr algn="ctr"/>
            <a:r>
              <a:rPr lang="nl-NL" sz="900" dirty="0">
                <a:hlinkClick r:id="rId13"/>
              </a:rPr>
              <a:t>jeugdzaken@smash66.nl</a:t>
            </a:r>
            <a:r>
              <a:rPr lang="nl-NL" sz="900" dirty="0"/>
              <a:t>  </a:t>
            </a:r>
            <a:endParaRPr lang="en-GB" sz="900" dirty="0"/>
          </a:p>
        </p:txBody>
      </p:sp>
      <p:sp>
        <p:nvSpPr>
          <p:cNvPr id="30" name="Tekstvak 29"/>
          <p:cNvSpPr txBox="1"/>
          <p:nvPr/>
        </p:nvSpPr>
        <p:spPr>
          <a:xfrm>
            <a:off x="7028956" y="3787465"/>
            <a:ext cx="1753950" cy="646331"/>
          </a:xfrm>
          <a:prstGeom prst="rect">
            <a:avLst/>
          </a:prstGeom>
          <a:noFill/>
        </p:spPr>
        <p:txBody>
          <a:bodyPr wrap="square" rtlCol="0">
            <a:spAutoFit/>
          </a:bodyPr>
          <a:lstStyle/>
          <a:p>
            <a:pPr algn="ctr"/>
            <a:r>
              <a:rPr lang="nl-NL" sz="900" dirty="0"/>
              <a:t>Scheidsrechter coördinator</a:t>
            </a:r>
          </a:p>
          <a:p>
            <a:pPr algn="ctr"/>
            <a:r>
              <a:rPr lang="nl-NL" sz="900" dirty="0"/>
              <a:t>Mijndert  Korporaal</a:t>
            </a:r>
          </a:p>
          <a:p>
            <a:pPr algn="ctr"/>
            <a:r>
              <a:rPr lang="nl-NL" sz="900" dirty="0" err="1">
                <a:hlinkClick r:id="rId13"/>
              </a:rPr>
              <a:t>scheidsrechterscoordinator</a:t>
            </a:r>
            <a:r>
              <a:rPr lang="nl-NL" sz="900" dirty="0">
                <a:hlinkClick r:id="rId13"/>
              </a:rPr>
              <a:t>@</a:t>
            </a:r>
            <a:br>
              <a:rPr lang="nl-NL" sz="900" dirty="0">
                <a:hlinkClick r:id="rId13"/>
              </a:rPr>
            </a:br>
            <a:r>
              <a:rPr lang="nl-NL" sz="900" dirty="0">
                <a:hlinkClick r:id="rId13"/>
              </a:rPr>
              <a:t>smash66.nl</a:t>
            </a:r>
            <a:r>
              <a:rPr lang="nl-NL" sz="900" dirty="0"/>
              <a:t>  </a:t>
            </a:r>
            <a:endParaRPr lang="en-GB" sz="900" dirty="0"/>
          </a:p>
        </p:txBody>
      </p:sp>
      <p:sp>
        <p:nvSpPr>
          <p:cNvPr id="31" name="Tekstvak 30"/>
          <p:cNvSpPr txBox="1"/>
          <p:nvPr/>
        </p:nvSpPr>
        <p:spPr>
          <a:xfrm>
            <a:off x="8613756" y="3784038"/>
            <a:ext cx="1753950" cy="646331"/>
          </a:xfrm>
          <a:prstGeom prst="rect">
            <a:avLst/>
          </a:prstGeom>
          <a:noFill/>
        </p:spPr>
        <p:txBody>
          <a:bodyPr wrap="square" rtlCol="0">
            <a:spAutoFit/>
          </a:bodyPr>
          <a:lstStyle/>
          <a:p>
            <a:pPr algn="ctr"/>
            <a:r>
              <a:rPr lang="nl-NL" sz="900" dirty="0"/>
              <a:t>Kledingcommissie</a:t>
            </a:r>
          </a:p>
          <a:p>
            <a:pPr algn="ctr"/>
            <a:r>
              <a:rPr lang="nl-NL" sz="900" dirty="0"/>
              <a:t>Marielle Herwig</a:t>
            </a:r>
          </a:p>
          <a:p>
            <a:pPr algn="ctr"/>
            <a:r>
              <a:rPr lang="nl-NL" sz="900" dirty="0">
                <a:hlinkClick r:id="rId13"/>
              </a:rPr>
              <a:t>kledingcommissie@</a:t>
            </a:r>
            <a:br>
              <a:rPr lang="nl-NL" sz="900" dirty="0">
                <a:hlinkClick r:id="rId13"/>
              </a:rPr>
            </a:br>
            <a:r>
              <a:rPr lang="nl-NL" sz="900" dirty="0">
                <a:hlinkClick r:id="rId13"/>
              </a:rPr>
              <a:t>smash66.nl</a:t>
            </a:r>
            <a:r>
              <a:rPr lang="nl-NL" sz="900" dirty="0"/>
              <a:t>  </a:t>
            </a:r>
            <a:endParaRPr lang="en-GB" sz="900" dirty="0"/>
          </a:p>
        </p:txBody>
      </p:sp>
      <p:sp>
        <p:nvSpPr>
          <p:cNvPr id="32" name="Tekstvak 31"/>
          <p:cNvSpPr txBox="1"/>
          <p:nvPr/>
        </p:nvSpPr>
        <p:spPr>
          <a:xfrm>
            <a:off x="3578049" y="6033035"/>
            <a:ext cx="1753950" cy="646331"/>
          </a:xfrm>
          <a:prstGeom prst="rect">
            <a:avLst/>
          </a:prstGeom>
          <a:noFill/>
        </p:spPr>
        <p:txBody>
          <a:bodyPr wrap="square" rtlCol="0">
            <a:spAutoFit/>
          </a:bodyPr>
          <a:lstStyle/>
          <a:p>
            <a:pPr algn="ctr"/>
            <a:r>
              <a:rPr lang="nl-NL" sz="900" dirty="0"/>
              <a:t>Bardienst coördinator</a:t>
            </a:r>
          </a:p>
          <a:p>
            <a:pPr algn="ctr"/>
            <a:r>
              <a:rPr lang="nl-NL" sz="900" dirty="0"/>
              <a:t>Jarka Bruijn</a:t>
            </a:r>
          </a:p>
          <a:p>
            <a:pPr algn="ctr"/>
            <a:r>
              <a:rPr lang="nl-NL" sz="900" dirty="0" err="1">
                <a:hlinkClick r:id="rId13"/>
              </a:rPr>
              <a:t>bardienstcoordinator</a:t>
            </a:r>
            <a:r>
              <a:rPr lang="nl-NL" sz="900" dirty="0">
                <a:hlinkClick r:id="rId13"/>
              </a:rPr>
              <a:t>@</a:t>
            </a:r>
            <a:br>
              <a:rPr lang="nl-NL" sz="900" dirty="0">
                <a:hlinkClick r:id="rId13"/>
              </a:rPr>
            </a:br>
            <a:r>
              <a:rPr lang="nl-NL" sz="900" dirty="0">
                <a:hlinkClick r:id="rId13"/>
              </a:rPr>
              <a:t>smash66.nl</a:t>
            </a:r>
            <a:r>
              <a:rPr lang="nl-NL" sz="900" dirty="0"/>
              <a:t>  </a:t>
            </a:r>
            <a:endParaRPr lang="en-GB" sz="900" dirty="0"/>
          </a:p>
        </p:txBody>
      </p:sp>
      <p:pic>
        <p:nvPicPr>
          <p:cNvPr id="33" name="Afbeelding 32"/>
          <p:cNvPicPr>
            <a:picLocks noChangeAspect="1"/>
          </p:cNvPicPr>
          <p:nvPr/>
        </p:nvPicPr>
        <p:blipFill>
          <a:blip r:embed="rId5"/>
          <a:stretch>
            <a:fillRect/>
          </a:stretch>
        </p:blipFill>
        <p:spPr>
          <a:xfrm>
            <a:off x="10384831" y="2317851"/>
            <a:ext cx="1400175" cy="1381125"/>
          </a:xfrm>
          <a:prstGeom prst="rect">
            <a:avLst/>
          </a:prstGeom>
        </p:spPr>
      </p:pic>
      <p:sp>
        <p:nvSpPr>
          <p:cNvPr id="34" name="Tekstvak 33"/>
          <p:cNvSpPr txBox="1"/>
          <p:nvPr/>
        </p:nvSpPr>
        <p:spPr>
          <a:xfrm>
            <a:off x="10367706" y="3783662"/>
            <a:ext cx="1475320" cy="507831"/>
          </a:xfrm>
          <a:prstGeom prst="rect">
            <a:avLst/>
          </a:prstGeom>
          <a:noFill/>
        </p:spPr>
        <p:txBody>
          <a:bodyPr wrap="square" rtlCol="0">
            <a:spAutoFit/>
          </a:bodyPr>
          <a:lstStyle/>
          <a:p>
            <a:pPr algn="ctr"/>
            <a:r>
              <a:rPr lang="nl-NL" sz="900" dirty="0"/>
              <a:t>Webmaster </a:t>
            </a:r>
          </a:p>
          <a:p>
            <a:pPr algn="ctr"/>
            <a:r>
              <a:rPr lang="nl-NL" sz="900" dirty="0"/>
              <a:t>Henk Ossel en Anita </a:t>
            </a:r>
            <a:r>
              <a:rPr lang="nl-NL" sz="900" dirty="0" err="1"/>
              <a:t>Toes</a:t>
            </a:r>
            <a:endParaRPr lang="nl-NL" sz="900" dirty="0"/>
          </a:p>
          <a:p>
            <a:pPr algn="ctr"/>
            <a:r>
              <a:rPr lang="nl-NL" sz="900" dirty="0">
                <a:hlinkClick r:id="rId14"/>
              </a:rPr>
              <a:t>webmaster@smash66.nl</a:t>
            </a:r>
            <a:r>
              <a:rPr lang="nl-NL" sz="900" dirty="0"/>
              <a:t> </a:t>
            </a:r>
            <a:endParaRPr lang="en-GB" sz="900" dirty="0"/>
          </a:p>
        </p:txBody>
      </p:sp>
      <p:sp>
        <p:nvSpPr>
          <p:cNvPr id="35" name="Tekstvak 34"/>
          <p:cNvSpPr txBox="1"/>
          <p:nvPr/>
        </p:nvSpPr>
        <p:spPr>
          <a:xfrm>
            <a:off x="5395912" y="6033034"/>
            <a:ext cx="1753950" cy="784830"/>
          </a:xfrm>
          <a:prstGeom prst="rect">
            <a:avLst/>
          </a:prstGeom>
          <a:noFill/>
        </p:spPr>
        <p:txBody>
          <a:bodyPr wrap="square" rtlCol="0">
            <a:spAutoFit/>
          </a:bodyPr>
          <a:lstStyle/>
          <a:p>
            <a:pPr algn="ctr"/>
            <a:r>
              <a:rPr lang="nl-NL" sz="900" dirty="0"/>
              <a:t>Activiteitencommissie</a:t>
            </a:r>
          </a:p>
          <a:p>
            <a:pPr algn="ctr"/>
            <a:r>
              <a:rPr lang="nl-NL" sz="900" dirty="0"/>
              <a:t>Rosan van den Oever, Liza van Erk</a:t>
            </a:r>
          </a:p>
          <a:p>
            <a:pPr algn="ctr"/>
            <a:r>
              <a:rPr lang="nl-NL" sz="900" dirty="0">
                <a:hlinkClick r:id="rId13"/>
              </a:rPr>
              <a:t>activiteitencommissie@</a:t>
            </a:r>
            <a:br>
              <a:rPr lang="nl-NL" sz="900" dirty="0">
                <a:hlinkClick r:id="rId13"/>
              </a:rPr>
            </a:br>
            <a:r>
              <a:rPr lang="nl-NL" sz="900" dirty="0">
                <a:hlinkClick r:id="rId13"/>
              </a:rPr>
              <a:t>smash66.nl</a:t>
            </a:r>
            <a:r>
              <a:rPr lang="nl-NL" sz="900" dirty="0"/>
              <a:t>  </a:t>
            </a:r>
            <a:endParaRPr lang="en-GB" sz="900" dirty="0"/>
          </a:p>
        </p:txBody>
      </p:sp>
      <p:pic>
        <p:nvPicPr>
          <p:cNvPr id="36" name="Afbeelding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253" y="6448388"/>
            <a:ext cx="338166" cy="289296"/>
          </a:xfrm>
          <a:prstGeom prst="rect">
            <a:avLst/>
          </a:prstGeom>
        </p:spPr>
      </p:pic>
      <p:pic>
        <p:nvPicPr>
          <p:cNvPr id="3074" name="Picture 2">
            <a:extLst>
              <a:ext uri="{FF2B5EF4-FFF2-40B4-BE49-F238E27FC236}">
                <a16:creationId xmlns:a16="http://schemas.microsoft.com/office/drawing/2014/main" id="{5E67330C-A909-42AD-8AFF-01386AADCB5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1814"/>
          <a:stretch/>
        </p:blipFill>
        <p:spPr bwMode="auto">
          <a:xfrm>
            <a:off x="9069104" y="2307162"/>
            <a:ext cx="831326" cy="1428750"/>
          </a:xfrm>
          <a:prstGeom prst="rect">
            <a:avLst/>
          </a:prstGeom>
          <a:noFill/>
          <a:extLst>
            <a:ext uri="{909E8E84-426E-40DD-AFC4-6F175D3DCCD1}">
              <a14:hiddenFill xmlns:a14="http://schemas.microsoft.com/office/drawing/2010/main">
                <a:solidFill>
                  <a:srgbClr val="FFFFFF"/>
                </a:solidFill>
              </a14:hiddenFill>
            </a:ext>
          </a:extLst>
        </p:spPr>
      </p:pic>
      <p:sp>
        <p:nvSpPr>
          <p:cNvPr id="37" name="Tekstvak 36">
            <a:extLst>
              <a:ext uri="{FF2B5EF4-FFF2-40B4-BE49-F238E27FC236}">
                <a16:creationId xmlns:a16="http://schemas.microsoft.com/office/drawing/2014/main" id="{D58C72F3-9D5D-4151-8F41-8589C37B5F00}"/>
              </a:ext>
            </a:extLst>
          </p:cNvPr>
          <p:cNvSpPr txBox="1"/>
          <p:nvPr/>
        </p:nvSpPr>
        <p:spPr>
          <a:xfrm>
            <a:off x="10476688" y="1586834"/>
            <a:ext cx="1308318" cy="646331"/>
          </a:xfrm>
          <a:prstGeom prst="rect">
            <a:avLst/>
          </a:prstGeom>
          <a:noFill/>
        </p:spPr>
        <p:txBody>
          <a:bodyPr wrap="square" rtlCol="0">
            <a:spAutoFit/>
          </a:bodyPr>
          <a:lstStyle/>
          <a:p>
            <a:pPr algn="ctr"/>
            <a:r>
              <a:rPr lang="nl-NL" sz="900" dirty="0"/>
              <a:t>Algemene zaken</a:t>
            </a:r>
          </a:p>
          <a:p>
            <a:pPr algn="ctr"/>
            <a:r>
              <a:rPr lang="nl-NL" sz="900" dirty="0">
                <a:highlight>
                  <a:srgbClr val="FFFF00"/>
                </a:highlight>
              </a:rPr>
              <a:t>vacant</a:t>
            </a:r>
          </a:p>
          <a:p>
            <a:pPr algn="ctr"/>
            <a:r>
              <a:rPr lang="nl-NL" sz="900" dirty="0">
                <a:hlinkClick r:id="rId9"/>
              </a:rPr>
              <a:t>wedstrijdsecretariaat@smash66.nl</a:t>
            </a:r>
            <a:r>
              <a:rPr lang="nl-NL" sz="900" dirty="0"/>
              <a:t> </a:t>
            </a:r>
            <a:endParaRPr lang="en-GB" sz="900" dirty="0"/>
          </a:p>
        </p:txBody>
      </p:sp>
    </p:spTree>
    <p:extLst>
      <p:ext uri="{BB962C8B-B14F-4D97-AF65-F5344CB8AC3E}">
        <p14:creationId xmlns:p14="http://schemas.microsoft.com/office/powerpoint/2010/main" val="1444601081"/>
      </p:ext>
    </p:extLst>
  </p:cSld>
  <p:clrMapOvr>
    <a:masterClrMapping/>
  </p:clrMapOvr>
</p:sld>
</file>

<file path=ppt/theme/theme1.xml><?xml version="1.0" encoding="utf-8"?>
<a:theme xmlns:a="http://schemas.openxmlformats.org/drawingml/2006/main" name="Bijgesne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629</Words>
  <Application>Microsoft Office PowerPoint</Application>
  <PresentationFormat>Breedbeeld</PresentationFormat>
  <Paragraphs>118</Paragraphs>
  <Slides>10</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Franklin Gothic Book</vt:lpstr>
      <vt:lpstr>Bijgesneden</vt:lpstr>
      <vt:lpstr>Jaarverslag Smash’66 2020-2021</vt:lpstr>
      <vt:lpstr>Inhoud</vt:lpstr>
      <vt:lpstr>Cijfers – aantal leden</vt:lpstr>
      <vt:lpstr>Cijfers - opbrengsten   Totaal 2020-2021:   € 1734   Een mooi resultaat, dank voor jullie inzet!  </vt:lpstr>
      <vt:lpstr>Competitie en trainen</vt:lpstr>
      <vt:lpstr>Activiteiten</vt:lpstr>
      <vt:lpstr>Leo van de Velde trofee </vt:lpstr>
      <vt:lpstr>Teams &amp; trainers, coaches</vt:lpstr>
      <vt:lpstr>Bestuur en commissies (huidig seizoen)</vt:lpstr>
      <vt:lpstr>En vanaf nu kijken we vooruit, op naar een mooi en volledig seizoen!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Smash’66 2019-2020</dc:title>
  <dc:creator>Liza van Erk</dc:creator>
  <cp:lastModifiedBy>Liza van Erk</cp:lastModifiedBy>
  <cp:revision>15</cp:revision>
  <dcterms:created xsi:type="dcterms:W3CDTF">2020-11-13T17:57:34Z</dcterms:created>
  <dcterms:modified xsi:type="dcterms:W3CDTF">2021-10-02T13:32:50Z</dcterms:modified>
</cp:coreProperties>
</file>