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7" r:id="rId5"/>
    <p:sldId id="262" r:id="rId6"/>
    <p:sldId id="263" r:id="rId7"/>
    <p:sldId id="260" r:id="rId8"/>
    <p:sldId id="264" r:id="rId9"/>
    <p:sldId id="265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abitha van den Adel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7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Aantal leden bij start seizoen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Blad1!$A$2:$A$4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86</c:v>
                </c:pt>
                <c:pt idx="1">
                  <c:v>127</c:v>
                </c:pt>
                <c:pt idx="2">
                  <c:v>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B9-4E0D-AAD9-F9961EC55A8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01379168"/>
        <c:axId val="304939160"/>
      </c:lineChart>
      <c:catAx>
        <c:axId val="30137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04939160"/>
        <c:crosses val="autoZero"/>
        <c:auto val="1"/>
        <c:lblAlgn val="ctr"/>
        <c:lblOffset val="100"/>
        <c:noMultiLvlLbl val="0"/>
      </c:catAx>
      <c:valAx>
        <c:axId val="304939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0137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 dirty="0"/>
              <a:t>Opgehaalde</a:t>
            </a:r>
            <a:r>
              <a:rPr lang="nl-NL" b="1" baseline="0" dirty="0"/>
              <a:t> bedragen acties</a:t>
            </a:r>
            <a:endParaRPr lang="nl-NL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2017-2018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Clubkasrun</c:v>
                </c:pt>
                <c:pt idx="1">
                  <c:v>Grote Clubactie</c:v>
                </c:pt>
                <c:pt idx="2">
                  <c:v>Wijnactie</c:v>
                </c:pt>
                <c:pt idx="3">
                  <c:v>Paaseitjesactie</c:v>
                </c:pt>
              </c:strCache>
            </c:strRef>
          </c:cat>
          <c:val>
            <c:numRef>
              <c:f>Blad1!$B$2:$B$5</c:f>
              <c:numCache>
                <c:formatCode>"$"\ #,##0.00</c:formatCode>
                <c:ptCount val="4"/>
                <c:pt idx="0">
                  <c:v>82.5</c:v>
                </c:pt>
                <c:pt idx="1">
                  <c:v>483.4</c:v>
                </c:pt>
                <c:pt idx="2">
                  <c:v>672.5</c:v>
                </c:pt>
                <c:pt idx="3">
                  <c:v>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7F-4695-B0EE-59DD870A2770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Clubkasrun</c:v>
                </c:pt>
                <c:pt idx="1">
                  <c:v>Grote Clubactie</c:v>
                </c:pt>
                <c:pt idx="2">
                  <c:v>Wijnactie</c:v>
                </c:pt>
                <c:pt idx="3">
                  <c:v>Paaseitjesactie</c:v>
                </c:pt>
              </c:strCache>
            </c:strRef>
          </c:cat>
          <c:val>
            <c:numRef>
              <c:f>Blad1!$C$2:$C$5</c:f>
              <c:numCache>
                <c:formatCode>"$"\ #,##0.00</c:formatCode>
                <c:ptCount val="4"/>
                <c:pt idx="0">
                  <c:v>246.5</c:v>
                </c:pt>
                <c:pt idx="1">
                  <c:v>567.5</c:v>
                </c:pt>
                <c:pt idx="2">
                  <c:v>781.3</c:v>
                </c:pt>
                <c:pt idx="3">
                  <c:v>903.62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7F-4695-B0EE-59DD870A27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4937592"/>
        <c:axId val="304939552"/>
      </c:barChart>
      <c:catAx>
        <c:axId val="304937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04939552"/>
        <c:crosses val="autoZero"/>
        <c:auto val="1"/>
        <c:lblAlgn val="ctr"/>
        <c:lblOffset val="100"/>
        <c:noMultiLvlLbl val="0"/>
      </c:catAx>
      <c:valAx>
        <c:axId val="30493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\ 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04937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75AEB-C62D-46A6-958A-C29BB0665829}" type="datetimeFigureOut">
              <a:rPr lang="en-GB" smtClean="0"/>
              <a:t>17/11/2021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E9B0B-F0CA-4AEC-8917-891151A8AE9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31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vobo.nl/wedstrijdsport/zaalvolleybal/regionale-competiti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https://www.nevobo.nl/wedstrijdsport/zaalvolleybal/regionale-competitie/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E9B0B-F0CA-4AEC-8917-891151A8AE9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76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2.png"/><Relationship Id="rId4" Type="http://schemas.openxmlformats.org/officeDocument/2006/relationships/image" Target="../media/image10.jpg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hyperlink" Target="mailto:secretariaat@smash66.n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secretariaat@smash66.nl" TargetMode="External"/><Relationship Id="rId13" Type="http://schemas.openxmlformats.org/officeDocument/2006/relationships/image" Target="../media/image28.png"/><Relationship Id="rId18" Type="http://schemas.openxmlformats.org/officeDocument/2006/relationships/hyperlink" Target="mailto:technischezaken@smash66.nl" TargetMode="External"/><Relationship Id="rId3" Type="http://schemas.openxmlformats.org/officeDocument/2006/relationships/image" Target="../media/image23.png"/><Relationship Id="rId21" Type="http://schemas.openxmlformats.org/officeDocument/2006/relationships/image" Target="../media/image2.png"/><Relationship Id="rId7" Type="http://schemas.openxmlformats.org/officeDocument/2006/relationships/hyperlink" Target="mailto:voorzitter@smash66.nl" TargetMode="External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image" Target="../media/image22.png"/><Relationship Id="rId16" Type="http://schemas.openxmlformats.org/officeDocument/2006/relationships/image" Target="../media/image31.png"/><Relationship Id="rId20" Type="http://schemas.openxmlformats.org/officeDocument/2006/relationships/hyperlink" Target="mailto:webmaster@smash66.n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hyperlink" Target="mailto:algemenezaken@smash66.nl" TargetMode="External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hyperlink" Target="mailto:wedstrijdsecretariaat@smash66.nl" TargetMode="External"/><Relationship Id="rId19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hyperlink" Target="mailto:penningmeester@smash66.nl" TargetMode="External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ECB0E0D-AC1B-4E83-84EA-237BFA206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DCB3B1-E1A7-4510-831B-77C8EFF56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0132A3B-10CF-4EEB-BA1F-A63D2ED61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14E52ED-3C51-46E6-BE4B-14FFAB2C3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5B8373E-059F-47D8-8155-8C4145AA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965" y="1277631"/>
            <a:ext cx="3855720" cy="2157884"/>
          </a:xfrm>
        </p:spPr>
        <p:txBody>
          <a:bodyPr anchor="ctr">
            <a:normAutofit fontScale="90000"/>
          </a:bodyPr>
          <a:lstStyle/>
          <a:p>
            <a:pPr algn="r"/>
            <a:r>
              <a:rPr lang="nl-NL" sz="6600" dirty="0"/>
              <a:t>Jaarverslag Smash’66 2018-2019</a:t>
            </a:r>
          </a:p>
        </p:txBody>
      </p:sp>
      <p:pic>
        <p:nvPicPr>
          <p:cNvPr id="6" name="Tijdelijke aanduiding voor afbeelding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5" r="17615"/>
          <a:stretch>
            <a:fillRect/>
          </a:stretch>
        </p:blipFill>
        <p:spPr>
          <a:xfrm>
            <a:off x="5719216" y="0"/>
            <a:ext cx="6659880" cy="6857999"/>
          </a:xfr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CEDDF72-D757-4B3F-9782-2B12F5AF9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139" y="2293540"/>
            <a:ext cx="4094218" cy="3011432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nl-NL" dirty="0"/>
              <a:t>Een sportief maar bovenal gezellig seizoen!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6448388"/>
            <a:ext cx="338166" cy="2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31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F08012-126B-4184-AEE0-54DC0F0A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86326"/>
          </a:xfrm>
        </p:spPr>
        <p:txBody>
          <a:bodyPr/>
          <a:lstStyle/>
          <a:p>
            <a:r>
              <a:rPr lang="nl-NL" b="1" dirty="0"/>
              <a:t>Sponsoren bedankt!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54861">
            <a:off x="997085" y="1795484"/>
            <a:ext cx="2615176" cy="128464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0285">
            <a:off x="7412931" y="617608"/>
            <a:ext cx="3889614" cy="145791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70" y="4838691"/>
            <a:ext cx="2548206" cy="172253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29254">
            <a:off x="3825778" y="2390839"/>
            <a:ext cx="3173771" cy="17582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418">
            <a:off x="4489787" y="5122056"/>
            <a:ext cx="2298527" cy="134191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86669">
            <a:off x="7484442" y="2770263"/>
            <a:ext cx="2312039" cy="126111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0461" y="5676148"/>
            <a:ext cx="3124200" cy="107632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29698">
            <a:off x="7105388" y="4310216"/>
            <a:ext cx="3981450" cy="93345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6448388"/>
            <a:ext cx="338166" cy="2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49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Vooruitblik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71600" y="2080260"/>
            <a:ext cx="9601200" cy="41623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Geplande activiteiten: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19 oktober bekerwedstrijden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3 januari oliebollentoernooi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14 maart CMV toernooi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 algn="ctr">
              <a:buNone/>
            </a:pPr>
            <a:r>
              <a:rPr lang="nl-NL" sz="7200" dirty="0"/>
              <a:t>Wat is jullie verwachting?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6448388"/>
            <a:ext cx="338166" cy="2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6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D4C399-5E68-4B27-9CE0-0C19EAD2B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9978" y="878306"/>
            <a:ext cx="5212080" cy="5175250"/>
          </a:xfrm>
        </p:spPr>
        <p:txBody>
          <a:bodyPr/>
          <a:lstStyle/>
          <a:p>
            <a:pPr marL="0" indent="0">
              <a:buNone/>
            </a:pPr>
            <a:r>
              <a:rPr lang="nl-NL" sz="4800" b="1" dirty="0"/>
              <a:t>Inhoud</a:t>
            </a:r>
          </a:p>
          <a:p>
            <a:r>
              <a:rPr lang="nl-NL" dirty="0"/>
              <a:t>Cijfers: leden en acties</a:t>
            </a:r>
          </a:p>
          <a:p>
            <a:r>
              <a:rPr lang="nl-NL" dirty="0"/>
              <a:t>Teams en trainers (+ vooruitblik komend seizoen)</a:t>
            </a:r>
          </a:p>
          <a:p>
            <a:r>
              <a:rPr lang="nl-NL" dirty="0"/>
              <a:t>Competitie</a:t>
            </a:r>
          </a:p>
          <a:p>
            <a:r>
              <a:rPr lang="nl-NL" dirty="0"/>
              <a:t>Activiteiten</a:t>
            </a:r>
          </a:p>
          <a:p>
            <a:r>
              <a:rPr lang="nl-NL" dirty="0"/>
              <a:t>PR</a:t>
            </a:r>
          </a:p>
          <a:p>
            <a:r>
              <a:rPr lang="nl-NL" dirty="0"/>
              <a:t>Bestuur en commissies</a:t>
            </a:r>
          </a:p>
          <a:p>
            <a:r>
              <a:rPr lang="nl-NL" dirty="0"/>
              <a:t>Vooruitblik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6448388"/>
            <a:ext cx="338166" cy="289296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4" name="Picture 4" descr="https://www.smash66.nl/wp-content/uploads/2018/11/Thuisavond-Smash66-20181123-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t="-1010" r="48918" b="1010"/>
          <a:stretch/>
        </p:blipFill>
        <p:spPr bwMode="auto">
          <a:xfrm>
            <a:off x="462239" y="559083"/>
            <a:ext cx="4379041" cy="5813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66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985D4-5170-48A1-9FEC-C1104E5C1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06116"/>
          </a:xfrm>
        </p:spPr>
        <p:txBody>
          <a:bodyPr>
            <a:normAutofit/>
          </a:bodyPr>
          <a:lstStyle/>
          <a:p>
            <a:r>
              <a:rPr lang="nl-NL" dirty="0"/>
              <a:t>Cijfers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92A289-EA07-4EDD-AC03-6CBEDD09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91916"/>
            <a:ext cx="9601200" cy="4375484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Aantal leden			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						We starten dit seizoen dus met </a:t>
            </a:r>
            <a:r>
              <a:rPr lang="nl-NL" b="1" dirty="0"/>
              <a:t>121 						leden</a:t>
            </a:r>
            <a:r>
              <a:rPr lang="nl-NL" dirty="0"/>
              <a:t>. Een daling van 4,7% t.o.v. 							vorig seizoen.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						De verdeling van het aantal leden is 						als volgt: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							- Ere leden: 5</a:t>
            </a:r>
          </a:p>
          <a:p>
            <a:pPr marL="0" indent="0">
              <a:buNone/>
            </a:pPr>
            <a:r>
              <a:rPr lang="nl-NL" dirty="0"/>
              <a:t>							- Verenigingsleden: 9</a:t>
            </a:r>
          </a:p>
          <a:p>
            <a:pPr marL="0" indent="0">
              <a:buNone/>
            </a:pPr>
            <a:r>
              <a:rPr lang="nl-NL" dirty="0"/>
              <a:t>							- Actieve leden: 107 								(waarvan 64 jeugdleden en 							43 senioren leden)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7" name="Grafiek 6"/>
          <p:cNvGraphicFramePr/>
          <p:nvPr>
            <p:extLst>
              <p:ext uri="{D42A27DB-BD31-4B8C-83A1-F6EECF244321}">
                <p14:modId xmlns:p14="http://schemas.microsoft.com/office/powerpoint/2010/main" val="3029187192"/>
              </p:ext>
            </p:extLst>
          </p:nvPr>
        </p:nvGraphicFramePr>
        <p:xfrm>
          <a:off x="1371600" y="2069648"/>
          <a:ext cx="5417820" cy="3348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6448388"/>
            <a:ext cx="338166" cy="2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3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nl-NL" sz="2800" b="1" dirty="0"/>
              <a:t>Cijfers</a:t>
            </a:r>
            <a:endParaRPr lang="en-GB" sz="28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471423" y="2253916"/>
            <a:ext cx="3271398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dirty="0"/>
              <a:t>Totaal 2018-2019:  € </a:t>
            </a:r>
            <a:r>
              <a:rPr lang="nl-NL" sz="1600" b="1" u="sng" dirty="0"/>
              <a:t>2498,92 </a:t>
            </a:r>
            <a:r>
              <a:rPr lang="nl-NL" sz="1600" dirty="0"/>
              <a:t>(2017-2018: € 1831,-)</a:t>
            </a:r>
          </a:p>
          <a:p>
            <a:pPr marL="0" indent="0">
              <a:buNone/>
            </a:pPr>
            <a:r>
              <a:rPr lang="nl-NL" sz="1600" dirty="0"/>
              <a:t>Een toename van </a:t>
            </a:r>
            <a:r>
              <a:rPr lang="nl-NL" sz="1600" b="1" dirty="0"/>
              <a:t>36,5%!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 algn="ctr">
              <a:buNone/>
            </a:pPr>
            <a:r>
              <a:rPr lang="nl-NL" b="1" dirty="0">
                <a:solidFill>
                  <a:srgbClr val="C00000"/>
                </a:solidFill>
              </a:rPr>
              <a:t>Een fantastisch resultaat, dank voor jullie inzet!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graphicFrame>
        <p:nvGraphicFramePr>
          <p:cNvPr id="6" name="Grafiek 5"/>
          <p:cNvGraphicFramePr/>
          <p:nvPr>
            <p:extLst>
              <p:ext uri="{D42A27DB-BD31-4B8C-83A1-F6EECF244321}">
                <p14:modId xmlns:p14="http://schemas.microsoft.com/office/powerpoint/2010/main" val="1286172997"/>
              </p:ext>
            </p:extLst>
          </p:nvPr>
        </p:nvGraphicFramePr>
        <p:xfrm>
          <a:off x="634275" y="640080"/>
          <a:ext cx="6900380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6448388"/>
            <a:ext cx="338166" cy="2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54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0BA69E-8EB3-4F10-98F7-9C3563A2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cap="all"/>
              <a:t>Teams en trainers</a:t>
            </a:r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F5ADC828-8B9C-4E97-AFC0-C6794F9B3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293326"/>
              </p:ext>
            </p:extLst>
          </p:nvPr>
        </p:nvGraphicFramePr>
        <p:xfrm>
          <a:off x="1604480" y="1272572"/>
          <a:ext cx="5230372" cy="492726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20739">
                  <a:extLst>
                    <a:ext uri="{9D8B030D-6E8A-4147-A177-3AD203B41FA5}">
                      <a16:colId xmlns:a16="http://schemas.microsoft.com/office/drawing/2014/main" val="4024145467"/>
                    </a:ext>
                  </a:extLst>
                </a:gridCol>
                <a:gridCol w="2509633">
                  <a:extLst>
                    <a:ext uri="{9D8B030D-6E8A-4147-A177-3AD203B41FA5}">
                      <a16:colId xmlns:a16="http://schemas.microsoft.com/office/drawing/2014/main" val="2686760266"/>
                    </a:ext>
                  </a:extLst>
                </a:gridCol>
              </a:tblGrid>
              <a:tr h="213458">
                <a:tc>
                  <a:txBody>
                    <a:bodyPr/>
                    <a:lstStyle/>
                    <a:p>
                      <a:r>
                        <a:rPr lang="nl-NL" sz="900" dirty="0"/>
                        <a:t>Team en trainer 2018-2019</a:t>
                      </a:r>
                    </a:p>
                  </a:txBody>
                  <a:tcPr marL="44814" marR="44814" marT="22406" marB="22406"/>
                </a:tc>
                <a:tc>
                  <a:txBody>
                    <a:bodyPr/>
                    <a:lstStyle/>
                    <a:p>
                      <a:r>
                        <a:rPr lang="nl-NL" sz="900" dirty="0"/>
                        <a:t>Teams en trainers 2019-2020</a:t>
                      </a:r>
                    </a:p>
                  </a:txBody>
                  <a:tcPr marL="44814" marR="44814" marT="22406" marB="22406"/>
                </a:tc>
                <a:extLst>
                  <a:ext uri="{0D108BD9-81ED-4DB2-BD59-A6C34878D82A}">
                    <a16:rowId xmlns:a16="http://schemas.microsoft.com/office/drawing/2014/main" val="673996674"/>
                  </a:ext>
                </a:extLst>
              </a:tr>
              <a:tr h="356419">
                <a:tc>
                  <a:txBody>
                    <a:bodyPr/>
                    <a:lstStyle/>
                    <a:p>
                      <a:r>
                        <a:rPr lang="nl-NL" sz="1000"/>
                        <a:t>Heren 1</a:t>
                      </a:r>
                      <a:br>
                        <a:rPr lang="nl-NL" sz="1000"/>
                      </a:br>
                      <a:r>
                        <a:rPr lang="nl-NL" sz="1000" u="sng"/>
                        <a:t>Trainer</a:t>
                      </a:r>
                      <a:r>
                        <a:rPr lang="nl-NL" sz="1000"/>
                        <a:t>: Else-Mieke Korporaal</a:t>
                      </a:r>
                    </a:p>
                  </a:txBody>
                  <a:tcPr marL="44814" marR="44814" marT="22406" marB="22406"/>
                </a:tc>
                <a:tc>
                  <a:txBody>
                    <a:bodyPr/>
                    <a:lstStyle/>
                    <a:p>
                      <a:r>
                        <a:rPr lang="nl-NL" sz="1000" dirty="0"/>
                        <a:t>Heren 1:</a:t>
                      </a:r>
                    </a:p>
                    <a:p>
                      <a:r>
                        <a:rPr lang="nl-NL" sz="1000" u="sng" dirty="0"/>
                        <a:t>Trainer:</a:t>
                      </a:r>
                      <a:r>
                        <a:rPr lang="nl-NL" sz="1000" u="none" dirty="0"/>
                        <a:t> </a:t>
                      </a:r>
                      <a:r>
                        <a:rPr lang="nl-NL" sz="1000" dirty="0"/>
                        <a:t>vacant</a:t>
                      </a:r>
                    </a:p>
                  </a:txBody>
                  <a:tcPr marL="44814" marR="44814" marT="22406" marB="22406"/>
                </a:tc>
                <a:extLst>
                  <a:ext uri="{0D108BD9-81ED-4DB2-BD59-A6C34878D82A}">
                    <a16:rowId xmlns:a16="http://schemas.microsoft.com/office/drawing/2014/main" val="49402989"/>
                  </a:ext>
                </a:extLst>
              </a:tr>
              <a:tr h="356419">
                <a:tc>
                  <a:txBody>
                    <a:bodyPr/>
                    <a:lstStyle/>
                    <a:p>
                      <a:r>
                        <a:rPr lang="nl-NL" sz="1000"/>
                        <a:t>Dames 1</a:t>
                      </a:r>
                      <a:br>
                        <a:rPr lang="nl-NL" sz="1000"/>
                      </a:br>
                      <a:r>
                        <a:rPr lang="nl-NL" sz="1000" u="sng"/>
                        <a:t>Trainer: </a:t>
                      </a:r>
                      <a:r>
                        <a:rPr lang="nl-NL" sz="1000"/>
                        <a:t>Herman Brouwer</a:t>
                      </a:r>
                    </a:p>
                  </a:txBody>
                  <a:tcPr marL="44814" marR="44814" marT="22406" marB="22406"/>
                </a:tc>
                <a:tc>
                  <a:txBody>
                    <a:bodyPr/>
                    <a:lstStyle/>
                    <a:p>
                      <a:r>
                        <a:rPr lang="nl-NL" sz="1000" dirty="0"/>
                        <a:t>Dames1</a:t>
                      </a:r>
                      <a:br>
                        <a:rPr lang="nl-NL" sz="1000" dirty="0"/>
                      </a:br>
                      <a:r>
                        <a:rPr lang="nl-NL" sz="1000" u="sng" dirty="0"/>
                        <a:t>Trainer:</a:t>
                      </a:r>
                      <a:r>
                        <a:rPr lang="nl-NL" sz="1000" u="none" dirty="0"/>
                        <a:t> </a:t>
                      </a:r>
                      <a:r>
                        <a:rPr lang="nl-NL" sz="1000" dirty="0"/>
                        <a:t>Herman Brouwer</a:t>
                      </a:r>
                    </a:p>
                  </a:txBody>
                  <a:tcPr marL="44814" marR="44814" marT="22406" marB="22406"/>
                </a:tc>
                <a:extLst>
                  <a:ext uri="{0D108BD9-81ED-4DB2-BD59-A6C34878D82A}">
                    <a16:rowId xmlns:a16="http://schemas.microsoft.com/office/drawing/2014/main" val="212287452"/>
                  </a:ext>
                </a:extLst>
              </a:tr>
              <a:tr h="356419">
                <a:tc>
                  <a:txBody>
                    <a:bodyPr/>
                    <a:lstStyle/>
                    <a:p>
                      <a:r>
                        <a:rPr lang="nl-NL" sz="1000"/>
                        <a:t>Dames 2</a:t>
                      </a:r>
                      <a:br>
                        <a:rPr lang="nl-NL" sz="1000"/>
                      </a:br>
                      <a:r>
                        <a:rPr lang="nl-NL" sz="1000" u="sng"/>
                        <a:t>Trainer</a:t>
                      </a:r>
                      <a:r>
                        <a:rPr lang="nl-NL" sz="1000"/>
                        <a:t>: Lykele Bokhorst</a:t>
                      </a:r>
                    </a:p>
                  </a:txBody>
                  <a:tcPr marL="44814" marR="44814" marT="22406" marB="224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/>
                        <a:t>Dames 2</a:t>
                      </a:r>
                      <a:br>
                        <a:rPr lang="nl-NL" sz="1000"/>
                      </a:br>
                      <a:r>
                        <a:rPr lang="nl-NL" sz="1000" u="sng"/>
                        <a:t>Trainer</a:t>
                      </a:r>
                      <a:r>
                        <a:rPr lang="nl-NL" sz="1000"/>
                        <a:t>: Lykele Bokhorst</a:t>
                      </a:r>
                    </a:p>
                  </a:txBody>
                  <a:tcPr marL="44814" marR="44814" marT="22406" marB="22406"/>
                </a:tc>
                <a:extLst>
                  <a:ext uri="{0D108BD9-81ED-4DB2-BD59-A6C34878D82A}">
                    <a16:rowId xmlns:a16="http://schemas.microsoft.com/office/drawing/2014/main" val="595726218"/>
                  </a:ext>
                </a:extLst>
              </a:tr>
              <a:tr h="356419">
                <a:tc>
                  <a:txBody>
                    <a:bodyPr/>
                    <a:lstStyle/>
                    <a:p>
                      <a:r>
                        <a:rPr lang="nl-NL" sz="1000"/>
                        <a:t>Dames 3</a:t>
                      </a:r>
                    </a:p>
                    <a:p>
                      <a:r>
                        <a:rPr lang="nl-NL" sz="1000" u="sng"/>
                        <a:t>Trainer:</a:t>
                      </a:r>
                      <a:r>
                        <a:rPr lang="nl-NL" sz="1000" u="none"/>
                        <a:t>  Robert Vonk</a:t>
                      </a:r>
                      <a:endParaRPr lang="nl-NL" sz="1000" u="sng"/>
                    </a:p>
                  </a:txBody>
                  <a:tcPr marL="44814" marR="44814" marT="22406" marB="22406"/>
                </a:tc>
                <a:tc>
                  <a:txBody>
                    <a:bodyPr/>
                    <a:lstStyle/>
                    <a:p>
                      <a:r>
                        <a:rPr lang="nl-NL" sz="1000" dirty="0"/>
                        <a:t>Dames 3:</a:t>
                      </a:r>
                    </a:p>
                    <a:p>
                      <a:r>
                        <a:rPr lang="nl-NL" sz="1000" u="sng" dirty="0"/>
                        <a:t>Trainer:</a:t>
                      </a:r>
                      <a:r>
                        <a:rPr lang="nl-NL" sz="1000" u="none" dirty="0"/>
                        <a:t> Hermen Niks</a:t>
                      </a:r>
                      <a:endParaRPr lang="nl-NL" sz="1000" u="sng" dirty="0"/>
                    </a:p>
                  </a:txBody>
                  <a:tcPr marL="44814" marR="44814" marT="22406" marB="22406"/>
                </a:tc>
                <a:extLst>
                  <a:ext uri="{0D108BD9-81ED-4DB2-BD59-A6C34878D82A}">
                    <a16:rowId xmlns:a16="http://schemas.microsoft.com/office/drawing/2014/main" val="2755377193"/>
                  </a:ext>
                </a:extLst>
              </a:tr>
              <a:tr h="356419">
                <a:tc>
                  <a:txBody>
                    <a:bodyPr/>
                    <a:lstStyle/>
                    <a:p>
                      <a:r>
                        <a:rPr lang="nl-NL" sz="1000" u="none"/>
                        <a:t>Recreanten (2 groepen)</a:t>
                      </a:r>
                    </a:p>
                    <a:p>
                      <a:r>
                        <a:rPr lang="nl-NL" sz="1000" u="sng"/>
                        <a:t>Trainer:</a:t>
                      </a:r>
                      <a:r>
                        <a:rPr lang="nl-NL" sz="1000" u="none"/>
                        <a:t> Dick van Bochove</a:t>
                      </a:r>
                      <a:endParaRPr lang="nl-NL" sz="1000" u="sng"/>
                    </a:p>
                  </a:txBody>
                  <a:tcPr marL="44814" marR="44814" marT="22406" marB="22406"/>
                </a:tc>
                <a:tc>
                  <a:txBody>
                    <a:bodyPr/>
                    <a:lstStyle/>
                    <a:p>
                      <a:r>
                        <a:rPr lang="nl-NL" sz="1000" u="none"/>
                        <a:t>Recreanten (2 groepen)</a:t>
                      </a:r>
                    </a:p>
                    <a:p>
                      <a:r>
                        <a:rPr lang="nl-NL" sz="1000" u="sng"/>
                        <a:t>Trainers:</a:t>
                      </a:r>
                      <a:r>
                        <a:rPr lang="nl-NL" sz="1000" u="none"/>
                        <a:t> Dick, Klaas (en Froukje)</a:t>
                      </a:r>
                      <a:endParaRPr lang="nl-NL" sz="1000" u="sng"/>
                    </a:p>
                  </a:txBody>
                  <a:tcPr marL="44814" marR="44814" marT="22406" marB="22406"/>
                </a:tc>
                <a:extLst>
                  <a:ext uri="{0D108BD9-81ED-4DB2-BD59-A6C34878D82A}">
                    <a16:rowId xmlns:a16="http://schemas.microsoft.com/office/drawing/2014/main" val="2628498355"/>
                  </a:ext>
                </a:extLst>
              </a:tr>
              <a:tr h="356419">
                <a:tc>
                  <a:txBody>
                    <a:bodyPr/>
                    <a:lstStyle/>
                    <a:p>
                      <a:r>
                        <a:rPr lang="nl-NL" sz="1000" dirty="0"/>
                        <a:t>MB1</a:t>
                      </a:r>
                    </a:p>
                    <a:p>
                      <a:r>
                        <a:rPr lang="nl-NL" sz="1000" u="sng" dirty="0"/>
                        <a:t>Trainer</a:t>
                      </a:r>
                      <a:r>
                        <a:rPr lang="nl-NL" sz="1000" dirty="0"/>
                        <a:t>: Steven Bijlsma</a:t>
                      </a:r>
                    </a:p>
                  </a:txBody>
                  <a:tcPr marL="44814" marR="44814" marT="22406" marB="22406"/>
                </a:tc>
                <a:tc>
                  <a:txBody>
                    <a:bodyPr/>
                    <a:lstStyle/>
                    <a:p>
                      <a:r>
                        <a:rPr lang="nl-NL" sz="1000" dirty="0"/>
                        <a:t>MA1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u="sng" dirty="0"/>
                        <a:t>Trainer</a:t>
                      </a:r>
                      <a:r>
                        <a:rPr lang="nl-NL" sz="1000" dirty="0"/>
                        <a:t>: Steven Bijlsma</a:t>
                      </a:r>
                    </a:p>
                  </a:txBody>
                  <a:tcPr marL="44814" marR="44814" marT="22406" marB="22406"/>
                </a:tc>
                <a:extLst>
                  <a:ext uri="{0D108BD9-81ED-4DB2-BD59-A6C34878D82A}">
                    <a16:rowId xmlns:a16="http://schemas.microsoft.com/office/drawing/2014/main" val="801075719"/>
                  </a:ext>
                </a:extLst>
              </a:tr>
              <a:tr h="356419">
                <a:tc>
                  <a:txBody>
                    <a:bodyPr/>
                    <a:lstStyle/>
                    <a:p>
                      <a:r>
                        <a:rPr lang="nl-NL" sz="1000" dirty="0"/>
                        <a:t>MB2</a:t>
                      </a:r>
                    </a:p>
                    <a:p>
                      <a:r>
                        <a:rPr lang="nl-NL" sz="1000" u="sng" dirty="0"/>
                        <a:t>Trainer:</a:t>
                      </a:r>
                      <a:r>
                        <a:rPr lang="nl-NL" sz="1000" u="none" dirty="0"/>
                        <a:t> </a:t>
                      </a:r>
                      <a:r>
                        <a:rPr lang="nl-NL" sz="1000" u="none" dirty="0" err="1"/>
                        <a:t>Mika</a:t>
                      </a:r>
                      <a:r>
                        <a:rPr lang="nl-NL" sz="1000" u="none" dirty="0"/>
                        <a:t> Prins</a:t>
                      </a:r>
                      <a:endParaRPr lang="nl-NL" sz="1000" u="sng" dirty="0"/>
                    </a:p>
                  </a:txBody>
                  <a:tcPr marL="44814" marR="44814" marT="22406" marB="22406"/>
                </a:tc>
                <a:tc>
                  <a:txBody>
                    <a:bodyPr/>
                    <a:lstStyle/>
                    <a:p>
                      <a:r>
                        <a:rPr lang="nl-NL" sz="1000" dirty="0"/>
                        <a:t>MA2</a:t>
                      </a:r>
                      <a:br>
                        <a:rPr lang="nl-NL" sz="1000" dirty="0"/>
                      </a:br>
                      <a:r>
                        <a:rPr lang="nl-NL" sz="1000" u="sng" dirty="0"/>
                        <a:t>Trainer</a:t>
                      </a:r>
                      <a:r>
                        <a:rPr lang="nl-NL" sz="1000" dirty="0"/>
                        <a:t>: Simone Bokhorst (en </a:t>
                      </a:r>
                      <a:r>
                        <a:rPr lang="nl-NL" sz="1000" dirty="0" err="1"/>
                        <a:t>Else-Mieke</a:t>
                      </a:r>
                      <a:r>
                        <a:rPr lang="nl-NL" sz="1000" dirty="0"/>
                        <a:t>)</a:t>
                      </a:r>
                    </a:p>
                  </a:txBody>
                  <a:tcPr marL="44814" marR="44814" marT="22406" marB="22406"/>
                </a:tc>
                <a:extLst>
                  <a:ext uri="{0D108BD9-81ED-4DB2-BD59-A6C34878D82A}">
                    <a16:rowId xmlns:a16="http://schemas.microsoft.com/office/drawing/2014/main" val="298008793"/>
                  </a:ext>
                </a:extLst>
              </a:tr>
              <a:tr h="356419">
                <a:tc>
                  <a:txBody>
                    <a:bodyPr/>
                    <a:lstStyle/>
                    <a:p>
                      <a:r>
                        <a:rPr lang="nl-NL" sz="1000" dirty="0"/>
                        <a:t>MC1</a:t>
                      </a:r>
                    </a:p>
                    <a:p>
                      <a:r>
                        <a:rPr lang="nl-NL" sz="1000" u="sng" dirty="0"/>
                        <a:t>Trainer:</a:t>
                      </a:r>
                      <a:r>
                        <a:rPr lang="nl-NL" sz="1000" u="none" dirty="0"/>
                        <a:t> Marit Verhoeve</a:t>
                      </a:r>
                      <a:endParaRPr lang="nl-NL" sz="1000" u="sng" dirty="0"/>
                    </a:p>
                  </a:txBody>
                  <a:tcPr marL="44814" marR="44814" marT="22406" marB="22406"/>
                </a:tc>
                <a:tc>
                  <a:txBody>
                    <a:bodyPr/>
                    <a:lstStyle/>
                    <a:p>
                      <a:r>
                        <a:rPr lang="nl-NL" sz="1000" dirty="0"/>
                        <a:t>MC1</a:t>
                      </a:r>
                    </a:p>
                    <a:p>
                      <a:r>
                        <a:rPr lang="nl-NL" sz="1000" u="sng" dirty="0"/>
                        <a:t>Trainer:</a:t>
                      </a:r>
                      <a:r>
                        <a:rPr lang="nl-NL" sz="1000" u="none" dirty="0"/>
                        <a:t> Arie Verhage</a:t>
                      </a:r>
                      <a:endParaRPr lang="nl-NL" sz="1000" u="sng" dirty="0"/>
                    </a:p>
                  </a:txBody>
                  <a:tcPr marL="44814" marR="44814" marT="22406" marB="22406"/>
                </a:tc>
                <a:extLst>
                  <a:ext uri="{0D108BD9-81ED-4DB2-BD59-A6C34878D82A}">
                    <a16:rowId xmlns:a16="http://schemas.microsoft.com/office/drawing/2014/main" val="2574454066"/>
                  </a:ext>
                </a:extLst>
              </a:tr>
              <a:tr h="356419">
                <a:tc>
                  <a:txBody>
                    <a:bodyPr/>
                    <a:lstStyle/>
                    <a:p>
                      <a:r>
                        <a:rPr lang="nl-NL" sz="1000" dirty="0" err="1"/>
                        <a:t>JongensC</a:t>
                      </a:r>
                      <a:endParaRPr lang="nl-NL" sz="1000" dirty="0"/>
                    </a:p>
                    <a:p>
                      <a:r>
                        <a:rPr lang="nl-NL" sz="1000" u="sng" dirty="0"/>
                        <a:t>Trainer</a:t>
                      </a:r>
                      <a:r>
                        <a:rPr lang="nl-NL" sz="1000" dirty="0"/>
                        <a:t>: Ton Kroeze</a:t>
                      </a:r>
                    </a:p>
                  </a:txBody>
                  <a:tcPr marL="44814" marR="44814" marT="22406" marB="22406"/>
                </a:tc>
                <a:tc>
                  <a:txBody>
                    <a:bodyPr/>
                    <a:lstStyle/>
                    <a:p>
                      <a:r>
                        <a:rPr lang="nl-NL" sz="1000" dirty="0" err="1"/>
                        <a:t>JongensC</a:t>
                      </a:r>
                      <a:br>
                        <a:rPr lang="nl-NL" sz="1000" dirty="0"/>
                      </a:br>
                      <a:r>
                        <a:rPr lang="nl-NL" sz="1000" u="sng" dirty="0"/>
                        <a:t>Trainer</a:t>
                      </a:r>
                      <a:r>
                        <a:rPr lang="nl-NL" sz="1000" dirty="0"/>
                        <a:t>: Ton Kroeze</a:t>
                      </a:r>
                    </a:p>
                  </a:txBody>
                  <a:tcPr marL="44814" marR="44814" marT="22406" marB="22406"/>
                </a:tc>
                <a:extLst>
                  <a:ext uri="{0D108BD9-81ED-4DB2-BD59-A6C34878D82A}">
                    <a16:rowId xmlns:a16="http://schemas.microsoft.com/office/drawing/2014/main" val="31767286"/>
                  </a:ext>
                </a:extLst>
              </a:tr>
              <a:tr h="356419">
                <a:tc>
                  <a:txBody>
                    <a:bodyPr/>
                    <a:lstStyle/>
                    <a:p>
                      <a:r>
                        <a:rPr lang="nl-NL" sz="1000" u="sng"/>
                        <a:t>CMV6</a:t>
                      </a:r>
                    </a:p>
                    <a:p>
                      <a:r>
                        <a:rPr lang="nl-NL" sz="1000" u="none"/>
                        <a:t>Joyce en Romee</a:t>
                      </a:r>
                      <a:endParaRPr lang="nl-NL" sz="1000" u="none" dirty="0"/>
                    </a:p>
                  </a:txBody>
                  <a:tcPr marL="44814" marR="44814" marT="22406" marB="22406"/>
                </a:tc>
                <a:tc>
                  <a:txBody>
                    <a:bodyPr/>
                    <a:lstStyle/>
                    <a:p>
                      <a:r>
                        <a:rPr lang="nl-NL" sz="1000" dirty="0"/>
                        <a:t>MC2</a:t>
                      </a:r>
                    </a:p>
                    <a:p>
                      <a:r>
                        <a:rPr lang="nl-NL" sz="1000" u="sng" dirty="0"/>
                        <a:t>Trainer: </a:t>
                      </a:r>
                      <a:r>
                        <a:rPr lang="nl-NL" sz="1000" b="0" u="none" dirty="0"/>
                        <a:t>Savannah van Soest (Tijdelijk </a:t>
                      </a:r>
                      <a:r>
                        <a:rPr lang="nl-NL" sz="1000" b="0" u="none" dirty="0" err="1"/>
                        <a:t>Mijndert</a:t>
                      </a:r>
                      <a:r>
                        <a:rPr lang="nl-NL" sz="1000" b="0" u="none" dirty="0"/>
                        <a:t> Korporaal)</a:t>
                      </a:r>
                      <a:endParaRPr lang="nl-NL" sz="1000" u="sng" dirty="0"/>
                    </a:p>
                  </a:txBody>
                  <a:tcPr marL="44814" marR="44814" marT="22406" marB="2240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556">
                <a:tc>
                  <a:txBody>
                    <a:bodyPr/>
                    <a:lstStyle/>
                    <a:p>
                      <a:r>
                        <a:rPr lang="nl-NL" sz="1000" dirty="0"/>
                        <a:t>CMV4</a:t>
                      </a:r>
                    </a:p>
                    <a:p>
                      <a:r>
                        <a:rPr lang="nl-NL" sz="1000" u="sng" dirty="0"/>
                        <a:t>Trainers</a:t>
                      </a:r>
                      <a:r>
                        <a:rPr lang="nl-NL" sz="1000" u="sng"/>
                        <a:t>:</a:t>
                      </a:r>
                      <a:r>
                        <a:rPr lang="nl-NL" sz="1000" u="none"/>
                        <a:t> Talitha van Ooijen</a:t>
                      </a:r>
                      <a:endParaRPr lang="nl-NL" sz="1000" b="0" u="sng" dirty="0"/>
                    </a:p>
                  </a:txBody>
                  <a:tcPr marL="44814" marR="44814" marT="22406" marB="224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dirty="0"/>
                        <a:t>CMV4</a:t>
                      </a:r>
                      <a:endParaRPr lang="nl-NL" sz="1000" u="sng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u="sng" dirty="0"/>
                        <a:t>Trainers:</a:t>
                      </a:r>
                      <a:r>
                        <a:rPr lang="nl-NL" sz="1000" u="none" dirty="0"/>
                        <a:t> Joyce en </a:t>
                      </a:r>
                      <a:r>
                        <a:rPr lang="nl-NL" sz="1000" b="0" dirty="0">
                          <a:effectLst/>
                        </a:rPr>
                        <a:t>Romeé</a:t>
                      </a:r>
                      <a:endParaRPr lang="nl-NL" sz="1000" b="0" u="sng" dirty="0"/>
                    </a:p>
                  </a:txBody>
                  <a:tcPr marL="44814" marR="44814" marT="22406" marB="22406"/>
                </a:tc>
                <a:extLst>
                  <a:ext uri="{0D108BD9-81ED-4DB2-BD59-A6C34878D82A}">
                    <a16:rowId xmlns:a16="http://schemas.microsoft.com/office/drawing/2014/main" val="543271265"/>
                  </a:ext>
                </a:extLst>
              </a:tr>
              <a:tr h="468281">
                <a:tc>
                  <a:txBody>
                    <a:bodyPr/>
                    <a:lstStyle/>
                    <a:p>
                      <a:r>
                        <a:rPr lang="nl-NL" sz="1000" dirty="0"/>
                        <a:t>CMV 1-3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u="sng" dirty="0"/>
                        <a:t>Trainers</a:t>
                      </a:r>
                      <a:r>
                        <a:rPr lang="nl-NL" sz="1000" dirty="0"/>
                        <a:t>: </a:t>
                      </a:r>
                      <a:r>
                        <a:rPr lang="nl-NL" sz="1000" dirty="0" err="1"/>
                        <a:t>Talitha</a:t>
                      </a:r>
                      <a:r>
                        <a:rPr lang="nl-NL" sz="1000" dirty="0"/>
                        <a:t> van Ooijen, Bianca van der Hoogt</a:t>
                      </a:r>
                      <a:endParaRPr lang="nl-NL" sz="1000" u="sng" dirty="0"/>
                    </a:p>
                  </a:txBody>
                  <a:tcPr marL="44814" marR="44814" marT="22406" marB="224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dirty="0"/>
                        <a:t>CMV 1-3</a:t>
                      </a:r>
                    </a:p>
                    <a:p>
                      <a:r>
                        <a:rPr lang="nl-NL" sz="1000" u="sng" dirty="0"/>
                        <a:t>Trainers</a:t>
                      </a:r>
                      <a:r>
                        <a:rPr lang="nl-NL" sz="1000" dirty="0"/>
                        <a:t>: </a:t>
                      </a:r>
                      <a:r>
                        <a:rPr lang="nl-NL" sz="1000" dirty="0" err="1"/>
                        <a:t>Talitha</a:t>
                      </a:r>
                      <a:r>
                        <a:rPr lang="nl-NL" sz="1000" dirty="0"/>
                        <a:t> van Ooijen, Bianca van der Hoogt, Mariëlle </a:t>
                      </a:r>
                      <a:r>
                        <a:rPr lang="nl-NL" sz="1000" dirty="0" err="1"/>
                        <a:t>Herwig</a:t>
                      </a:r>
                      <a:r>
                        <a:rPr lang="nl-NL" sz="1000" dirty="0"/>
                        <a:t>,</a:t>
                      </a:r>
                      <a:r>
                        <a:rPr lang="nl-NL" sz="1000" baseline="0" dirty="0"/>
                        <a:t> </a:t>
                      </a:r>
                      <a:r>
                        <a:rPr lang="nl-NL" sz="1000" baseline="0" dirty="0" err="1"/>
                        <a:t>Jarka</a:t>
                      </a:r>
                      <a:r>
                        <a:rPr lang="nl-NL" sz="1000" baseline="0" dirty="0"/>
                        <a:t> Bruijn, </a:t>
                      </a:r>
                      <a:r>
                        <a:rPr lang="nl-NL" sz="1000" baseline="0" dirty="0" err="1"/>
                        <a:t>Tabitha</a:t>
                      </a:r>
                      <a:r>
                        <a:rPr lang="nl-NL" sz="1000" baseline="0" dirty="0"/>
                        <a:t> Zanen </a:t>
                      </a:r>
                      <a:endParaRPr lang="nl-NL" sz="1000" dirty="0"/>
                    </a:p>
                  </a:txBody>
                  <a:tcPr marL="44814" marR="44814" marT="22406" marB="22406"/>
                </a:tc>
                <a:extLst>
                  <a:ext uri="{0D108BD9-81ED-4DB2-BD59-A6C34878D82A}">
                    <a16:rowId xmlns:a16="http://schemas.microsoft.com/office/drawing/2014/main" val="2032813477"/>
                  </a:ext>
                </a:extLst>
              </a:tr>
            </a:tbl>
          </a:graphicData>
        </a:graphic>
      </p:graphicFrame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6448388"/>
            <a:ext cx="338166" cy="2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6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3AB927-8F75-4575-9CC3-95AAA9327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31" y="685800"/>
            <a:ext cx="9601200" cy="790074"/>
          </a:xfrm>
        </p:spPr>
        <p:txBody>
          <a:bodyPr/>
          <a:lstStyle/>
          <a:p>
            <a:r>
              <a:rPr lang="nl-NL" dirty="0"/>
              <a:t>Competitie</a:t>
            </a:r>
          </a:p>
        </p:txBody>
      </p:sp>
      <p:pic>
        <p:nvPicPr>
          <p:cNvPr id="2054" name="Picture 6" descr="Toch naar de promotieklasse. (Foto: PrivÃ©)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875" y="4884719"/>
            <a:ext cx="2572570" cy="1515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9891850"/>
              </p:ext>
            </p:extLst>
          </p:nvPr>
        </p:nvGraphicFramePr>
        <p:xfrm>
          <a:off x="822852" y="1445015"/>
          <a:ext cx="7643542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Team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Eindstand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H1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, derde klasse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DS1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</a:t>
                      </a:r>
                      <a:r>
                        <a:rPr lang="nl-NL" baseline="30000" dirty="0"/>
                        <a:t>e</a:t>
                      </a:r>
                      <a:r>
                        <a:rPr lang="nl-NL" baseline="0" dirty="0"/>
                        <a:t>, eerste klasse (gepromoveerd)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DS2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, tweede klasse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DS3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</a:t>
                      </a:r>
                      <a:r>
                        <a:rPr lang="nl-NL" baseline="30000" dirty="0"/>
                        <a:t>e</a:t>
                      </a:r>
                      <a:r>
                        <a:rPr lang="nl-NL" baseline="0" dirty="0"/>
                        <a:t>,</a:t>
                      </a:r>
                      <a:r>
                        <a:rPr lang="nl-NL" dirty="0"/>
                        <a:t> derde klasse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MB1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</a:t>
                      </a:r>
                      <a:r>
                        <a:rPr lang="nl-NL" baseline="30000" dirty="0"/>
                        <a:t>e</a:t>
                      </a:r>
                      <a:r>
                        <a:rPr lang="nl-NL" baseline="0" dirty="0"/>
                        <a:t>, hoofdklasse (1</a:t>
                      </a:r>
                      <a:r>
                        <a:rPr lang="nl-NL" baseline="30000" dirty="0"/>
                        <a:t>e</a:t>
                      </a:r>
                      <a:r>
                        <a:rPr lang="nl-NL" baseline="0" dirty="0"/>
                        <a:t> helft: 1</a:t>
                      </a:r>
                      <a:r>
                        <a:rPr lang="nl-NL" baseline="30000" dirty="0"/>
                        <a:t>e</a:t>
                      </a:r>
                      <a:r>
                        <a:rPr lang="nl-NL" baseline="0" dirty="0"/>
                        <a:t>, eerste klasse)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MB2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, tweede klasse (1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helft: 6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tweede</a:t>
                      </a:r>
                      <a:r>
                        <a:rPr lang="nl-NL" baseline="0" dirty="0"/>
                        <a:t> klasse)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MC1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</a:t>
                      </a:r>
                      <a:r>
                        <a:rPr lang="nl-NL" baseline="30000" dirty="0"/>
                        <a:t>e</a:t>
                      </a:r>
                      <a:r>
                        <a:rPr lang="nl-NL" baseline="0" dirty="0"/>
                        <a:t>, tweede klasse (1</a:t>
                      </a:r>
                      <a:r>
                        <a:rPr lang="nl-NL" baseline="30000" dirty="0"/>
                        <a:t>e</a:t>
                      </a:r>
                      <a:r>
                        <a:rPr lang="nl-NL" baseline="0" dirty="0"/>
                        <a:t> helft: 6</a:t>
                      </a:r>
                      <a:r>
                        <a:rPr lang="nl-NL" baseline="30000" dirty="0"/>
                        <a:t>e</a:t>
                      </a:r>
                      <a:r>
                        <a:rPr lang="nl-NL" baseline="0" dirty="0"/>
                        <a:t>, tweede klasse)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JC1 (CMV6)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, tweede klasse (1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helft: 1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CMV6</a:t>
                      </a:r>
                      <a:r>
                        <a:rPr lang="nl-NL" baseline="0" dirty="0"/>
                        <a:t> </a:t>
                      </a:r>
                      <a:r>
                        <a:rPr lang="nl-NL" dirty="0"/>
                        <a:t>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CMV5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 1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helft: 2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eerste klasse,</a:t>
                      </a:r>
                      <a:r>
                        <a:rPr lang="nl-NL" baseline="0" dirty="0"/>
                        <a:t> 2</a:t>
                      </a:r>
                      <a:r>
                        <a:rPr lang="nl-NL" baseline="30000" dirty="0"/>
                        <a:t>e</a:t>
                      </a:r>
                      <a:r>
                        <a:rPr lang="nl-NL" baseline="0" dirty="0"/>
                        <a:t> helft: 1</a:t>
                      </a:r>
                      <a:r>
                        <a:rPr lang="nl-NL" baseline="30000" dirty="0"/>
                        <a:t>e</a:t>
                      </a:r>
                      <a:r>
                        <a:rPr lang="nl-NL" baseline="0" dirty="0"/>
                        <a:t> tweede klasse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CMV4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chemeClr val="tx1"/>
                          </a:solidFill>
                        </a:rPr>
                        <a:t>Toernooien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baseline="0" dirty="0" err="1">
                          <a:solidFill>
                            <a:schemeClr val="tx1"/>
                          </a:solidFill>
                        </a:rPr>
                        <a:t>gespeeld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CMV 2-3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chemeClr val="tx1"/>
                          </a:solidFill>
                        </a:rPr>
                        <a:t>Toernooien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baseline="0" dirty="0" err="1">
                          <a:solidFill>
                            <a:schemeClr val="tx1"/>
                          </a:solidFill>
                        </a:rPr>
                        <a:t>gespeeld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050" name="Picture 2" descr="https://www.smash66.nl/wp-content/uploads/2018/09/IJssel-en-Lek-toernooi-1-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748" y="3383781"/>
            <a:ext cx="2274103" cy="1705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ubblestorage.blob.core.windows.net/d9c7ad83/content/2018/12/18b0006e-d75b-0cda-6b07-66fdcb0016f3_thumb1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38" y="198420"/>
            <a:ext cx="2399128" cy="16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persoon, kind, jong, vloer&#10;&#10;Automatisch gegenereerde beschrijving">
            <a:extLst>
              <a:ext uri="{FF2B5EF4-FFF2-40B4-BE49-F238E27FC236}">
                <a16:creationId xmlns:a16="http://schemas.microsoft.com/office/drawing/2014/main" id="{DD07B28E-DB7F-4AEE-873B-076A18393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875" y="1649227"/>
            <a:ext cx="2239879" cy="223987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6448388"/>
            <a:ext cx="338166" cy="2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5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F3613-A086-4DB4-8FF0-2DAAED806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32" y="144661"/>
            <a:ext cx="9601200" cy="693821"/>
          </a:xfrm>
        </p:spPr>
        <p:txBody>
          <a:bodyPr/>
          <a:lstStyle/>
          <a:p>
            <a:r>
              <a:rPr lang="nl-NL" dirty="0"/>
              <a:t>Activiteiten</a:t>
            </a:r>
          </a:p>
        </p:txBody>
      </p:sp>
      <p:pic>
        <p:nvPicPr>
          <p:cNvPr id="3074" name="Picture 2" descr="https://www.smash66.nl/wp-content/uploads/2019/01/Thuisavond-Smash66-20181214-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310">
            <a:off x="9139556" y="495701"/>
            <a:ext cx="2650435" cy="1767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sport, atletiekwedstrijd, kind, vloer&#10;&#10;Automatisch gegenereerde beschrijving">
            <a:extLst>
              <a:ext uri="{FF2B5EF4-FFF2-40B4-BE49-F238E27FC236}">
                <a16:creationId xmlns:a16="http://schemas.microsoft.com/office/drawing/2014/main" id="{83958161-5321-4EE1-8C79-B04F5A844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3064">
            <a:off x="8573042" y="3317818"/>
            <a:ext cx="3048000" cy="203301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4244316-1E1B-488D-AF21-28FFC0D58C9C}"/>
              </a:ext>
            </a:extLst>
          </p:cNvPr>
          <p:cNvSpPr txBox="1"/>
          <p:nvPr/>
        </p:nvSpPr>
        <p:spPr>
          <a:xfrm rot="20905536">
            <a:off x="9417892" y="52937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Oliebollentoernooi</a:t>
            </a:r>
          </a:p>
        </p:txBody>
      </p:sp>
      <p:pic>
        <p:nvPicPr>
          <p:cNvPr id="8" name="Afbeelding 7" descr="Afbeelding met sport, atletiekwedstrijd, gebouw, badminton&#10;&#10;Automatisch gegenereerde beschrijving">
            <a:extLst>
              <a:ext uri="{FF2B5EF4-FFF2-40B4-BE49-F238E27FC236}">
                <a16:creationId xmlns:a16="http://schemas.microsoft.com/office/drawing/2014/main" id="{D8EACD4B-5061-4B6B-B69F-FD5E9FA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89157">
            <a:off x="4807491" y="1562338"/>
            <a:ext cx="3048000" cy="203301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A56F9A4-9D54-45EF-930E-29FB15FB5A04}"/>
              </a:ext>
            </a:extLst>
          </p:cNvPr>
          <p:cNvSpPr txBox="1"/>
          <p:nvPr/>
        </p:nvSpPr>
        <p:spPr>
          <a:xfrm rot="19822654">
            <a:off x="4410995" y="69002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IHC toernooi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257EC6E-DA0F-4760-9EFC-AAA739C86C25}"/>
              </a:ext>
            </a:extLst>
          </p:cNvPr>
          <p:cNvSpPr txBox="1"/>
          <p:nvPr/>
        </p:nvSpPr>
        <p:spPr>
          <a:xfrm rot="575107">
            <a:off x="8746533" y="2207244"/>
            <a:ext cx="2871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Uitreiking Leo van de Velde </a:t>
            </a:r>
            <a:r>
              <a:rPr lang="nl-NL" dirty="0" err="1"/>
              <a:t>troffee</a:t>
            </a:r>
            <a:r>
              <a:rPr lang="nl-NL" dirty="0"/>
              <a:t> tijdens avondje smash</a:t>
            </a:r>
          </a:p>
        </p:txBody>
      </p:sp>
      <p:pic>
        <p:nvPicPr>
          <p:cNvPr id="12" name="Afbeelding 11" descr="Afbeelding met tafel, binnen, muur, persoon&#10;&#10;Automatisch gegenereerde beschrijving">
            <a:extLst>
              <a:ext uri="{FF2B5EF4-FFF2-40B4-BE49-F238E27FC236}">
                <a16:creationId xmlns:a16="http://schemas.microsoft.com/office/drawing/2014/main" id="{13F9B1EA-986F-4937-98F9-648036B25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3286">
            <a:off x="5766058" y="-13713"/>
            <a:ext cx="2272519" cy="1704390"/>
          </a:xfrm>
          <a:prstGeom prst="rect">
            <a:avLst/>
          </a:prstGeom>
        </p:spPr>
      </p:pic>
      <p:pic>
        <p:nvPicPr>
          <p:cNvPr id="14" name="Afbeelding 13" descr="Afbeelding met persoon, tennis, tennisbaan, sport&#10;&#10;Automatisch gegenereerde beschrijving">
            <a:extLst>
              <a:ext uri="{FF2B5EF4-FFF2-40B4-BE49-F238E27FC236}">
                <a16:creationId xmlns:a16="http://schemas.microsoft.com/office/drawing/2014/main" id="{A6F4592B-366F-48DB-956D-A86C0B9B2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5093">
            <a:off x="871628" y="4292515"/>
            <a:ext cx="2222500" cy="166687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3EC460E-553F-41E5-8B98-5096C3A3DEBC}"/>
              </a:ext>
            </a:extLst>
          </p:cNvPr>
          <p:cNvSpPr txBox="1"/>
          <p:nvPr/>
        </p:nvSpPr>
        <p:spPr>
          <a:xfrm rot="20570772">
            <a:off x="1371417" y="5774111"/>
            <a:ext cx="2456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Mini v/h jaar bij DS1 tijdens laatste avondje smash</a:t>
            </a:r>
          </a:p>
        </p:txBody>
      </p:sp>
      <p:pic>
        <p:nvPicPr>
          <p:cNvPr id="17" name="Afbeelding 16" descr="Afbeelding met tekst&#10;&#10;Automatisch gegenereerde beschrijving">
            <a:extLst>
              <a:ext uri="{FF2B5EF4-FFF2-40B4-BE49-F238E27FC236}">
                <a16:creationId xmlns:a16="http://schemas.microsoft.com/office/drawing/2014/main" id="{ACBCAEE4-7D00-4025-9B32-642BF36D9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547461">
            <a:off x="1611102" y="1071782"/>
            <a:ext cx="1561642" cy="2221695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8D73C11C-CCDE-4C3F-814A-7C8A3A59CE59}"/>
              </a:ext>
            </a:extLst>
          </p:cNvPr>
          <p:cNvSpPr txBox="1"/>
          <p:nvPr/>
        </p:nvSpPr>
        <p:spPr>
          <a:xfrm rot="19492047">
            <a:off x="2207207" y="295214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Seizoensafsluiting</a:t>
            </a:r>
            <a:endParaRPr lang="nl-NL" dirty="0"/>
          </a:p>
          <a:p>
            <a:pPr algn="ctr"/>
            <a:r>
              <a:rPr lang="nl-NL" dirty="0"/>
              <a:t>senioren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07E3ECF-F6B1-4D46-8EE6-AF0B4A56BE32}"/>
              </a:ext>
            </a:extLst>
          </p:cNvPr>
          <p:cNvSpPr txBox="1"/>
          <p:nvPr/>
        </p:nvSpPr>
        <p:spPr>
          <a:xfrm rot="20695478">
            <a:off x="3341087" y="3950957"/>
            <a:ext cx="249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Pieten op de training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7E1792B8-E6ED-45C2-86BE-88C96C48EE33}"/>
              </a:ext>
            </a:extLst>
          </p:cNvPr>
          <p:cNvSpPr txBox="1"/>
          <p:nvPr/>
        </p:nvSpPr>
        <p:spPr>
          <a:xfrm rot="153048">
            <a:off x="6147219" y="5979776"/>
            <a:ext cx="285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Seizoensafsluiting</a:t>
            </a:r>
            <a:r>
              <a:rPr lang="nl-NL" dirty="0"/>
              <a:t> jeugd (ouder kind training en pannenkoeken)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4367">
            <a:off x="6716146" y="3223122"/>
            <a:ext cx="1784487" cy="2766684"/>
          </a:xfrm>
          <a:prstGeom prst="rect">
            <a:avLst/>
          </a:prstGeom>
        </p:spPr>
      </p:pic>
      <p:pic>
        <p:nvPicPr>
          <p:cNvPr id="1026" name="Picture 2" descr="Afbeeldingsresultaat voor pieten tekeni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02" y="4223217"/>
            <a:ext cx="1762125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6448388"/>
            <a:ext cx="338166" cy="2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17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45058-DF89-4A05-BBD2-07A8F48AA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34453"/>
          </a:xfrm>
        </p:spPr>
        <p:txBody>
          <a:bodyPr/>
          <a:lstStyle/>
          <a:p>
            <a:r>
              <a:rPr lang="nl-NL" dirty="0"/>
              <a:t>Smash’66 in de media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256AFC-771C-4A02-9A35-AD49D6DB5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27747"/>
            <a:ext cx="9601200" cy="4439653"/>
          </a:xfrm>
        </p:spPr>
        <p:txBody>
          <a:bodyPr/>
          <a:lstStyle/>
          <a:p>
            <a:r>
              <a:rPr lang="nl-NL" dirty="0"/>
              <a:t>Wil je ook wat op de website, facebook of in de krant laten zetten?</a:t>
            </a:r>
            <a:br>
              <a:rPr lang="nl-NL" dirty="0"/>
            </a:br>
            <a:r>
              <a:rPr lang="nl-NL" dirty="0"/>
              <a:t>Laat het weten via </a:t>
            </a:r>
            <a:r>
              <a:rPr lang="nl-NL" dirty="0">
                <a:hlinkClick r:id="rId2"/>
              </a:rPr>
              <a:t>secretariaat@smash66.nl</a:t>
            </a:r>
            <a:r>
              <a:rPr lang="nl-NL" dirty="0"/>
              <a:t>. 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99E5EED-0631-4542-9A14-B1EF45C4D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55680">
            <a:off x="788199" y="2728333"/>
            <a:ext cx="3807654" cy="183847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BC7A176-45CB-4B8C-A725-D46034CCD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93112">
            <a:off x="9051034" y="819680"/>
            <a:ext cx="3367285" cy="23412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27C5212-8133-4924-A9B4-8F4C7DB59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37631">
            <a:off x="7650524" y="3649482"/>
            <a:ext cx="3940574" cy="26587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668CFAF-D040-42D5-9597-CEEF4F33B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75484">
            <a:off x="691961" y="4774251"/>
            <a:ext cx="3411322" cy="16811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C6BE73F-A151-4C2A-B117-9444465D7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80570">
            <a:off x="4509649" y="4267044"/>
            <a:ext cx="2650649" cy="26955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719A672-0EC2-4081-9CA9-5F3054D16A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56616">
            <a:off x="4425579" y="2311364"/>
            <a:ext cx="4552950" cy="155733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6448388"/>
            <a:ext cx="338166" cy="2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88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7C159B63-C56D-4E4E-8B07-40A1346DC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0311" y="457470"/>
            <a:ext cx="3523938" cy="5020353"/>
          </a:xfrm>
        </p:spPr>
        <p:txBody>
          <a:bodyPr>
            <a:normAutofit/>
          </a:bodyPr>
          <a:lstStyle/>
          <a:p>
            <a:r>
              <a:rPr lang="nl-NL" dirty="0"/>
              <a:t>Bestuur en commissies</a:t>
            </a:r>
            <a:endParaRPr lang="en-GB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27DEF201-077E-444A-A3F0-66E14253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1563BA7-74FB-446E-A39A-2AA136D47DFB}"/>
              </a:ext>
            </a:extLst>
          </p:cNvPr>
          <p:cNvSpPr txBox="1"/>
          <p:nvPr/>
        </p:nvSpPr>
        <p:spPr>
          <a:xfrm rot="20934741">
            <a:off x="1047350" y="4325545"/>
            <a:ext cx="24098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Voor komend seizoen hebben we afscheid genomen van Tabitha… In de JC wordt Tabitha vervangen door </a:t>
            </a:r>
            <a:r>
              <a:rPr lang="nl-NL" sz="1400" i="1" dirty="0"/>
              <a:t>Froukje </a:t>
            </a:r>
            <a:r>
              <a:rPr lang="nl-NL" sz="1400" i="1" dirty="0" err="1"/>
              <a:t>Bearda</a:t>
            </a:r>
            <a:r>
              <a:rPr lang="nl-NL" sz="1400" i="1" dirty="0"/>
              <a:t> (midden foto)</a:t>
            </a:r>
            <a:r>
              <a:rPr lang="nl-NL" sz="1400" dirty="0"/>
              <a:t>. Haar functie in de activiteitencommissie is nog niet opgevuld.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75" y="235870"/>
            <a:ext cx="1371600" cy="13811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912" y="226344"/>
            <a:ext cx="1409700" cy="14192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359" y="226892"/>
            <a:ext cx="1390650" cy="140017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3756" y="264444"/>
            <a:ext cx="1400175" cy="13811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0979" y="264444"/>
            <a:ext cx="1400175" cy="142875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870975" y="1616995"/>
            <a:ext cx="13303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/>
              <a:t>Voorzitter</a:t>
            </a:r>
          </a:p>
          <a:p>
            <a:pPr algn="ctr"/>
            <a:r>
              <a:rPr lang="nl-NL" sz="900" dirty="0"/>
              <a:t>Tiede van Bockel</a:t>
            </a:r>
          </a:p>
          <a:p>
            <a:pPr algn="ctr"/>
            <a:r>
              <a:rPr lang="nl-NL" sz="900" dirty="0">
                <a:hlinkClick r:id="rId7"/>
              </a:rPr>
              <a:t>voorzitter@smash66.nl</a:t>
            </a:r>
            <a:r>
              <a:rPr lang="nl-NL" sz="900" dirty="0"/>
              <a:t>  </a:t>
            </a:r>
            <a:endParaRPr lang="en-GB" sz="900" dirty="0"/>
          </a:p>
        </p:txBody>
      </p:sp>
      <p:sp>
        <p:nvSpPr>
          <p:cNvPr id="17" name="Tekstvak 16"/>
          <p:cNvSpPr txBox="1"/>
          <p:nvPr/>
        </p:nvSpPr>
        <p:spPr>
          <a:xfrm>
            <a:off x="5364576" y="1627067"/>
            <a:ext cx="14376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/>
              <a:t>Secretaris</a:t>
            </a:r>
          </a:p>
          <a:p>
            <a:pPr algn="ctr"/>
            <a:r>
              <a:rPr lang="nl-NL" sz="900" dirty="0"/>
              <a:t>Liza van Erk</a:t>
            </a:r>
          </a:p>
          <a:p>
            <a:pPr algn="ctr"/>
            <a:r>
              <a:rPr lang="nl-NL" sz="900" dirty="0">
                <a:hlinkClick r:id="rId8"/>
              </a:rPr>
              <a:t>secretariaat@smash66.nl</a:t>
            </a:r>
            <a:r>
              <a:rPr lang="nl-NL" sz="900" dirty="0"/>
              <a:t> </a:t>
            </a:r>
            <a:endParaRPr lang="en-GB" sz="900" dirty="0"/>
          </a:p>
        </p:txBody>
      </p:sp>
      <p:sp>
        <p:nvSpPr>
          <p:cNvPr id="18" name="Tekstvak 17"/>
          <p:cNvSpPr txBox="1"/>
          <p:nvPr/>
        </p:nvSpPr>
        <p:spPr>
          <a:xfrm>
            <a:off x="6879844" y="1623944"/>
            <a:ext cx="17190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/>
              <a:t>Penningmeester</a:t>
            </a:r>
          </a:p>
          <a:p>
            <a:pPr algn="ctr"/>
            <a:r>
              <a:rPr lang="nl-NL" sz="900" dirty="0"/>
              <a:t>Dick van Bochove</a:t>
            </a:r>
          </a:p>
          <a:p>
            <a:pPr algn="ctr"/>
            <a:r>
              <a:rPr lang="nl-NL" sz="900" dirty="0">
                <a:hlinkClick r:id="rId9"/>
              </a:rPr>
              <a:t>penningmeester@smash66.nl</a:t>
            </a:r>
            <a:r>
              <a:rPr lang="nl-NL" sz="900" dirty="0"/>
              <a:t> </a:t>
            </a:r>
            <a:endParaRPr lang="en-GB" sz="900" dirty="0"/>
          </a:p>
        </p:txBody>
      </p:sp>
      <p:sp>
        <p:nvSpPr>
          <p:cNvPr id="19" name="Tekstvak 18"/>
          <p:cNvSpPr txBox="1"/>
          <p:nvPr/>
        </p:nvSpPr>
        <p:spPr>
          <a:xfrm>
            <a:off x="8659684" y="1645569"/>
            <a:ext cx="1308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/>
              <a:t>Wedstrijdsecretariaat</a:t>
            </a:r>
          </a:p>
          <a:p>
            <a:pPr algn="ctr"/>
            <a:r>
              <a:rPr lang="nl-NL" sz="900" dirty="0"/>
              <a:t>Henk Ossel</a:t>
            </a:r>
          </a:p>
          <a:p>
            <a:pPr algn="ctr"/>
            <a:r>
              <a:rPr lang="nl-NL" sz="900" dirty="0">
                <a:hlinkClick r:id="rId10"/>
              </a:rPr>
              <a:t>wedstrijdsecretariaat@smash66.nl</a:t>
            </a:r>
            <a:r>
              <a:rPr lang="nl-NL" sz="900" dirty="0"/>
              <a:t> </a:t>
            </a:r>
            <a:endParaRPr lang="en-GB" sz="900" dirty="0"/>
          </a:p>
        </p:txBody>
      </p:sp>
      <p:sp>
        <p:nvSpPr>
          <p:cNvPr id="20" name="Tekstvak 19"/>
          <p:cNvSpPr txBox="1"/>
          <p:nvPr/>
        </p:nvSpPr>
        <p:spPr>
          <a:xfrm>
            <a:off x="10073829" y="1693194"/>
            <a:ext cx="16344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/>
              <a:t>Algemene zaken</a:t>
            </a:r>
          </a:p>
          <a:p>
            <a:pPr algn="ctr"/>
            <a:r>
              <a:rPr lang="nl-NL" sz="900" dirty="0"/>
              <a:t>Rosan van den Oever</a:t>
            </a:r>
          </a:p>
          <a:p>
            <a:pPr algn="ctr"/>
            <a:r>
              <a:rPr lang="nl-NL" sz="900" dirty="0">
                <a:hlinkClick r:id="rId11"/>
              </a:rPr>
              <a:t>algemenezaken@smash66.nl</a:t>
            </a:r>
            <a:r>
              <a:rPr lang="nl-NL" sz="900" dirty="0"/>
              <a:t> </a:t>
            </a:r>
            <a:endParaRPr lang="en-GB" sz="900" dirty="0"/>
          </a:p>
        </p:txBody>
      </p:sp>
      <p:sp>
        <p:nvSpPr>
          <p:cNvPr id="14" name="Tekstvak 13"/>
          <p:cNvSpPr txBox="1"/>
          <p:nvPr/>
        </p:nvSpPr>
        <p:spPr>
          <a:xfrm>
            <a:off x="7905931" y="4893001"/>
            <a:ext cx="3965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Heb je vragen aan- of suggesties voor het bestuur of 1 (of meer) van de commissieleden? </a:t>
            </a:r>
          </a:p>
          <a:p>
            <a:pPr algn="ctr"/>
            <a:r>
              <a:rPr lang="nl-NL" b="1" dirty="0"/>
              <a:t>Schiet ons aan of stuur ons mailtje </a:t>
            </a:r>
            <a:r>
              <a:rPr lang="nl-NL" b="1" dirty="0">
                <a:sym typeface="Wingdings" panose="05000000000000000000" pitchFamily="2" charset="2"/>
              </a:rPr>
              <a:t> </a:t>
            </a:r>
            <a:endParaRPr lang="en-GB" b="1" dirty="0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0245" y="2346426"/>
            <a:ext cx="1390650" cy="1400175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84529" y="2317851"/>
            <a:ext cx="1400175" cy="142875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95912" y="4628373"/>
            <a:ext cx="1990725" cy="1381125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1925" y="4618848"/>
            <a:ext cx="1390650" cy="1390650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88796" y="2320449"/>
            <a:ext cx="1419225" cy="1438275"/>
          </a:xfrm>
          <a:prstGeom prst="rect">
            <a:avLst/>
          </a:prstGeom>
        </p:spPr>
      </p:pic>
      <p:pic>
        <p:nvPicPr>
          <p:cNvPr id="3076" name="Picture 4" descr="https://www.smash66.nl/wp-content/uploads/2019/05/Tabitha-cie_afscheid-20190517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2637">
            <a:off x="93450" y="2172855"/>
            <a:ext cx="3388345" cy="2260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/>
          <p:cNvSpPr txBox="1"/>
          <p:nvPr/>
        </p:nvSpPr>
        <p:spPr>
          <a:xfrm>
            <a:off x="3734846" y="3794419"/>
            <a:ext cx="17539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/>
              <a:t>Technische commissie</a:t>
            </a:r>
          </a:p>
          <a:p>
            <a:pPr algn="ctr"/>
            <a:r>
              <a:rPr lang="nl-NL" sz="900" dirty="0"/>
              <a:t>Harry Kemp</a:t>
            </a:r>
          </a:p>
          <a:p>
            <a:pPr algn="ctr"/>
            <a:r>
              <a:rPr lang="nl-NL" sz="900" dirty="0">
                <a:hlinkClick r:id="rId18"/>
              </a:rPr>
              <a:t>technischezaken@smash66.nl</a:t>
            </a:r>
            <a:r>
              <a:rPr lang="nl-NL" sz="900" dirty="0"/>
              <a:t>  </a:t>
            </a:r>
            <a:endParaRPr lang="en-GB" sz="900" dirty="0"/>
          </a:p>
        </p:txBody>
      </p:sp>
      <p:pic>
        <p:nvPicPr>
          <p:cNvPr id="26" name="Afbeelding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83144" y="2320475"/>
            <a:ext cx="1428750" cy="1400175"/>
          </a:xfrm>
          <a:prstGeom prst="rect">
            <a:avLst/>
          </a:prstGeom>
        </p:spPr>
      </p:pic>
      <p:sp>
        <p:nvSpPr>
          <p:cNvPr id="29" name="Tekstvak 28"/>
          <p:cNvSpPr txBox="1"/>
          <p:nvPr/>
        </p:nvSpPr>
        <p:spPr>
          <a:xfrm>
            <a:off x="5321433" y="3785556"/>
            <a:ext cx="17539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/>
              <a:t>Jeugdzaken</a:t>
            </a:r>
            <a:br>
              <a:rPr lang="nl-NL" sz="900" dirty="0"/>
            </a:br>
            <a:r>
              <a:rPr lang="nl-NL" sz="900" dirty="0"/>
              <a:t>Tabitha van den Adel (wordt Froukje </a:t>
            </a:r>
            <a:r>
              <a:rPr lang="nl-NL" sz="900" dirty="0" err="1"/>
              <a:t>Bearda</a:t>
            </a:r>
            <a:r>
              <a:rPr lang="nl-NL" sz="900" dirty="0"/>
              <a:t>) en </a:t>
            </a:r>
            <a:r>
              <a:rPr lang="nl-NL" sz="900" dirty="0" err="1"/>
              <a:t>Anouska</a:t>
            </a:r>
            <a:r>
              <a:rPr lang="nl-NL" sz="900" dirty="0"/>
              <a:t> van Dongen</a:t>
            </a:r>
          </a:p>
          <a:p>
            <a:pPr algn="ctr"/>
            <a:r>
              <a:rPr lang="nl-NL" sz="900" dirty="0">
                <a:hlinkClick r:id="rId18"/>
              </a:rPr>
              <a:t>jeugdzaken@smash66.nl</a:t>
            </a:r>
            <a:r>
              <a:rPr lang="nl-NL" sz="900" dirty="0"/>
              <a:t>  </a:t>
            </a:r>
            <a:endParaRPr lang="en-GB" sz="900" dirty="0"/>
          </a:p>
        </p:txBody>
      </p:sp>
      <p:sp>
        <p:nvSpPr>
          <p:cNvPr id="30" name="Tekstvak 29"/>
          <p:cNvSpPr txBox="1"/>
          <p:nvPr/>
        </p:nvSpPr>
        <p:spPr>
          <a:xfrm>
            <a:off x="7028956" y="3787465"/>
            <a:ext cx="175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/>
              <a:t>Scheidsrechter coördinator</a:t>
            </a:r>
          </a:p>
          <a:p>
            <a:pPr algn="ctr"/>
            <a:r>
              <a:rPr lang="nl-NL" sz="900" dirty="0"/>
              <a:t>Mijndert  Korporaal</a:t>
            </a:r>
          </a:p>
          <a:p>
            <a:pPr algn="ctr"/>
            <a:r>
              <a:rPr lang="nl-NL" sz="900" dirty="0" err="1">
                <a:hlinkClick r:id="rId18"/>
              </a:rPr>
              <a:t>scheidsrechterscoordinator</a:t>
            </a:r>
            <a:r>
              <a:rPr lang="nl-NL" sz="900" dirty="0">
                <a:hlinkClick r:id="rId18"/>
              </a:rPr>
              <a:t>@</a:t>
            </a:r>
            <a:br>
              <a:rPr lang="nl-NL" sz="900" dirty="0">
                <a:hlinkClick r:id="rId18"/>
              </a:rPr>
            </a:br>
            <a:r>
              <a:rPr lang="nl-NL" sz="900" dirty="0">
                <a:hlinkClick r:id="rId18"/>
              </a:rPr>
              <a:t>smash66.nl</a:t>
            </a:r>
            <a:r>
              <a:rPr lang="nl-NL" sz="900" dirty="0"/>
              <a:t>  </a:t>
            </a:r>
            <a:endParaRPr lang="en-GB" sz="900" dirty="0"/>
          </a:p>
        </p:txBody>
      </p:sp>
      <p:sp>
        <p:nvSpPr>
          <p:cNvPr id="31" name="Tekstvak 30"/>
          <p:cNvSpPr txBox="1"/>
          <p:nvPr/>
        </p:nvSpPr>
        <p:spPr>
          <a:xfrm>
            <a:off x="8613756" y="3784038"/>
            <a:ext cx="17539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/>
              <a:t>Kledingcommissie</a:t>
            </a:r>
          </a:p>
          <a:p>
            <a:pPr algn="ctr"/>
            <a:r>
              <a:rPr lang="nl-NL" sz="900" dirty="0"/>
              <a:t>Rosan van den Oever en Marielle Herwig</a:t>
            </a:r>
          </a:p>
          <a:p>
            <a:pPr algn="ctr"/>
            <a:r>
              <a:rPr lang="nl-NL" sz="900" dirty="0">
                <a:hlinkClick r:id="rId18"/>
              </a:rPr>
              <a:t>kledingcommissie@</a:t>
            </a:r>
            <a:br>
              <a:rPr lang="nl-NL" sz="900" dirty="0">
                <a:hlinkClick r:id="rId18"/>
              </a:rPr>
            </a:br>
            <a:r>
              <a:rPr lang="nl-NL" sz="900" dirty="0">
                <a:hlinkClick r:id="rId18"/>
              </a:rPr>
              <a:t>smash66.nl</a:t>
            </a:r>
            <a:r>
              <a:rPr lang="nl-NL" sz="900" dirty="0"/>
              <a:t>  </a:t>
            </a:r>
            <a:endParaRPr lang="en-GB" sz="900" dirty="0"/>
          </a:p>
        </p:txBody>
      </p:sp>
      <p:sp>
        <p:nvSpPr>
          <p:cNvPr id="32" name="Tekstvak 31"/>
          <p:cNvSpPr txBox="1"/>
          <p:nvPr/>
        </p:nvSpPr>
        <p:spPr>
          <a:xfrm>
            <a:off x="3578049" y="6033035"/>
            <a:ext cx="175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/>
              <a:t>Bardienst coördinator</a:t>
            </a:r>
          </a:p>
          <a:p>
            <a:pPr algn="ctr"/>
            <a:r>
              <a:rPr lang="nl-NL" sz="900" dirty="0"/>
              <a:t>Jarka Bruijn</a:t>
            </a:r>
          </a:p>
          <a:p>
            <a:pPr algn="ctr"/>
            <a:r>
              <a:rPr lang="nl-NL" sz="900" dirty="0" err="1">
                <a:hlinkClick r:id="rId18"/>
              </a:rPr>
              <a:t>bardienstcoordinator</a:t>
            </a:r>
            <a:r>
              <a:rPr lang="nl-NL" sz="900" dirty="0">
                <a:hlinkClick r:id="rId18"/>
              </a:rPr>
              <a:t>@</a:t>
            </a:r>
            <a:br>
              <a:rPr lang="nl-NL" sz="900" dirty="0">
                <a:hlinkClick r:id="rId18"/>
              </a:rPr>
            </a:br>
            <a:r>
              <a:rPr lang="nl-NL" sz="900" dirty="0">
                <a:hlinkClick r:id="rId18"/>
              </a:rPr>
              <a:t>smash66.nl</a:t>
            </a:r>
            <a:r>
              <a:rPr lang="nl-NL" sz="900" dirty="0"/>
              <a:t>  </a:t>
            </a:r>
            <a:endParaRPr lang="en-GB" sz="900" dirty="0"/>
          </a:p>
        </p:txBody>
      </p:sp>
      <p:pic>
        <p:nvPicPr>
          <p:cNvPr id="33" name="Afbeelding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4831" y="2317851"/>
            <a:ext cx="1400175" cy="1381125"/>
          </a:xfrm>
          <a:prstGeom prst="rect">
            <a:avLst/>
          </a:prstGeom>
        </p:spPr>
      </p:pic>
      <p:sp>
        <p:nvSpPr>
          <p:cNvPr id="34" name="Tekstvak 33"/>
          <p:cNvSpPr txBox="1"/>
          <p:nvPr/>
        </p:nvSpPr>
        <p:spPr>
          <a:xfrm>
            <a:off x="10367706" y="3783662"/>
            <a:ext cx="14753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/>
              <a:t>Webmaster </a:t>
            </a:r>
          </a:p>
          <a:p>
            <a:pPr algn="ctr"/>
            <a:r>
              <a:rPr lang="nl-NL" sz="900" dirty="0"/>
              <a:t>Henk Ossel en Anita </a:t>
            </a:r>
            <a:r>
              <a:rPr lang="nl-NL" sz="900" dirty="0" err="1"/>
              <a:t>Toes</a:t>
            </a:r>
            <a:endParaRPr lang="nl-NL" sz="900" dirty="0"/>
          </a:p>
          <a:p>
            <a:pPr algn="ctr"/>
            <a:r>
              <a:rPr lang="nl-NL" sz="900" dirty="0">
                <a:hlinkClick r:id="rId20"/>
              </a:rPr>
              <a:t>webmaster@smash66.nl</a:t>
            </a:r>
            <a:r>
              <a:rPr lang="nl-NL" sz="900" dirty="0"/>
              <a:t> </a:t>
            </a:r>
            <a:endParaRPr lang="en-GB" sz="900" dirty="0"/>
          </a:p>
        </p:txBody>
      </p:sp>
      <p:sp>
        <p:nvSpPr>
          <p:cNvPr id="35" name="Tekstvak 34"/>
          <p:cNvSpPr txBox="1"/>
          <p:nvPr/>
        </p:nvSpPr>
        <p:spPr>
          <a:xfrm>
            <a:off x="5395912" y="6033034"/>
            <a:ext cx="17539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/>
              <a:t>Activiteitencommissie</a:t>
            </a:r>
          </a:p>
          <a:p>
            <a:pPr algn="ctr"/>
            <a:r>
              <a:rPr lang="nl-NL" sz="900" dirty="0"/>
              <a:t>Tabitha van den Adel, Rosan van den Oever en Liza van Erk</a:t>
            </a:r>
          </a:p>
          <a:p>
            <a:pPr algn="ctr"/>
            <a:r>
              <a:rPr lang="nl-NL" sz="900" dirty="0">
                <a:hlinkClick r:id="rId18"/>
              </a:rPr>
              <a:t>activiteitencommissie@</a:t>
            </a:r>
            <a:br>
              <a:rPr lang="nl-NL" sz="900" dirty="0">
                <a:hlinkClick r:id="rId18"/>
              </a:rPr>
            </a:br>
            <a:r>
              <a:rPr lang="nl-NL" sz="900" dirty="0">
                <a:hlinkClick r:id="rId18"/>
              </a:rPr>
              <a:t>smash66.nl</a:t>
            </a:r>
            <a:r>
              <a:rPr lang="nl-NL" sz="900" dirty="0"/>
              <a:t>  </a:t>
            </a:r>
            <a:endParaRPr lang="en-GB" sz="900" dirty="0"/>
          </a:p>
        </p:txBody>
      </p:sp>
      <p:pic>
        <p:nvPicPr>
          <p:cNvPr id="36" name="Afbeelding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6448388"/>
            <a:ext cx="338166" cy="2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01081"/>
      </p:ext>
    </p:extLst>
  </p:cSld>
  <p:clrMapOvr>
    <a:masterClrMapping/>
  </p:clrMapOvr>
</p:sld>
</file>

<file path=ppt/theme/theme1.xml><?xml version="1.0" encoding="utf-8"?>
<a:theme xmlns:a="http://schemas.openxmlformats.org/drawingml/2006/main" name="Bijgesne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13215</TotalTime>
  <Words>797</Words>
  <Application>Microsoft Office PowerPoint</Application>
  <PresentationFormat>Breedbeeld</PresentationFormat>
  <Paragraphs>158</Paragraphs>
  <Slides>11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Franklin Gothic Book</vt:lpstr>
      <vt:lpstr>Bijgesneden</vt:lpstr>
      <vt:lpstr>Jaarverslag Smash’66 2018-2019</vt:lpstr>
      <vt:lpstr>PowerPoint-presentatie</vt:lpstr>
      <vt:lpstr>Cijfers</vt:lpstr>
      <vt:lpstr>Cijfers</vt:lpstr>
      <vt:lpstr>Teams en trainers</vt:lpstr>
      <vt:lpstr>Competitie</vt:lpstr>
      <vt:lpstr>Activiteiten</vt:lpstr>
      <vt:lpstr>Smash’66 in de media</vt:lpstr>
      <vt:lpstr>Bestuur en commissies</vt:lpstr>
      <vt:lpstr>Sponsoren bedankt!</vt:lpstr>
      <vt:lpstr>Vooruitblik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Jaarverslag Smash’66 2018-2019</dc:title>
  <dc:creator>van Erk, Liza</dc:creator>
  <cp:lastModifiedBy>Henk Ossel</cp:lastModifiedBy>
  <cp:revision>38</cp:revision>
  <dcterms:created xsi:type="dcterms:W3CDTF">2019-08-12T14:03:47Z</dcterms:created>
  <dcterms:modified xsi:type="dcterms:W3CDTF">2021-11-17T14:17:21Z</dcterms:modified>
</cp:coreProperties>
</file>