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8" r:id="rId4"/>
    <p:sldId id="272" r:id="rId5"/>
    <p:sldId id="273" r:id="rId6"/>
    <p:sldId id="274" r:id="rId7"/>
    <p:sldId id="263" r:id="rId8"/>
    <p:sldId id="275" r:id="rId9"/>
    <p:sldId id="260" r:id="rId10"/>
    <p:sldId id="269" r:id="rId11"/>
    <p:sldId id="268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bitha van den Adel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Aantal leden bij start seizoen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86</c:v>
                </c:pt>
                <c:pt idx="1">
                  <c:v>127</c:v>
                </c:pt>
                <c:pt idx="2">
                  <c:v>121</c:v>
                </c:pt>
                <c:pt idx="3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B9-4E0D-AAD9-F9961EC55A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79168"/>
        <c:axId val="304939160"/>
      </c:lineChart>
      <c:catAx>
        <c:axId val="3013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4939160"/>
        <c:crosses val="autoZero"/>
        <c:auto val="1"/>
        <c:lblAlgn val="ctr"/>
        <c:lblOffset val="100"/>
        <c:noMultiLvlLbl val="0"/>
      </c:catAx>
      <c:valAx>
        <c:axId val="30493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13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/>
              <a:t>Opgehaalde</a:t>
            </a:r>
            <a:r>
              <a:rPr lang="nl-NL" b="1" baseline="0"/>
              <a:t> bedragen acties</a:t>
            </a:r>
            <a:endParaRPr lang="nl-NL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Clubkasrun</c:v>
                </c:pt>
                <c:pt idx="1">
                  <c:v>Grote Clubactie</c:v>
                </c:pt>
                <c:pt idx="2">
                  <c:v>Wijnactie</c:v>
                </c:pt>
                <c:pt idx="3">
                  <c:v>Paaseitjesactie</c:v>
                </c:pt>
              </c:strCache>
            </c:strRef>
          </c:cat>
          <c:val>
            <c:numRef>
              <c:f>Blad1!$B$2:$B$5</c:f>
              <c:numCache>
                <c:formatCode>"€"\ #,##0.00</c:formatCode>
                <c:ptCount val="4"/>
                <c:pt idx="0">
                  <c:v>82.5</c:v>
                </c:pt>
                <c:pt idx="1">
                  <c:v>483.4</c:v>
                </c:pt>
                <c:pt idx="2">
                  <c:v>672.5</c:v>
                </c:pt>
                <c:pt idx="3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4-403E-B8B6-468627CBC60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Clubkasrun</c:v>
                </c:pt>
                <c:pt idx="1">
                  <c:v>Grote Clubactie</c:v>
                </c:pt>
                <c:pt idx="2">
                  <c:v>Wijnactie</c:v>
                </c:pt>
                <c:pt idx="3">
                  <c:v>Paaseitjesactie</c:v>
                </c:pt>
              </c:strCache>
            </c:strRef>
          </c:cat>
          <c:val>
            <c:numRef>
              <c:f>Blad1!$C$2:$C$5</c:f>
              <c:numCache>
                <c:formatCode>"€"\ #,##0.00</c:formatCode>
                <c:ptCount val="4"/>
                <c:pt idx="0">
                  <c:v>246.5</c:v>
                </c:pt>
                <c:pt idx="1">
                  <c:v>567.5</c:v>
                </c:pt>
                <c:pt idx="2">
                  <c:v>781.3</c:v>
                </c:pt>
                <c:pt idx="3">
                  <c:v>903.62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4-403E-B8B6-468627CBC60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Clubkasrun</c:v>
                </c:pt>
                <c:pt idx="1">
                  <c:v>Grote Clubactie</c:v>
                </c:pt>
                <c:pt idx="2">
                  <c:v>Wijnactie</c:v>
                </c:pt>
                <c:pt idx="3">
                  <c:v>Paaseitjesactie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241.5</c:v>
                </c:pt>
                <c:pt idx="1">
                  <c:v>374.5</c:v>
                </c:pt>
                <c:pt idx="2">
                  <c:v>792.4</c:v>
                </c:pt>
                <c:pt idx="3">
                  <c:v>608.5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4-403E-B8B6-468627CBC6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4937592"/>
        <c:axId val="304939552"/>
      </c:barChart>
      <c:catAx>
        <c:axId val="30493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4939552"/>
        <c:crosses val="autoZero"/>
        <c:auto val="1"/>
        <c:lblAlgn val="ctr"/>
        <c:lblOffset val="100"/>
        <c:noMultiLvlLbl val="0"/>
      </c:catAx>
      <c:valAx>
        <c:axId val="30493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493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75AEB-C62D-46A6-958A-C29BB06658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E9B0B-F0CA-4AEC-8917-891151A8AE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1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vobo.nl/wedstrijdsport/zaalvolleybal/regionale-competiti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https://www.nevobo.nl/wedstrijdsport/zaalvolleybal/regionale-competitie/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E9B0B-F0CA-4AEC-8917-891151A8AE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6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ecretariaat@smash66.nl" TargetMode="External"/><Relationship Id="rId13" Type="http://schemas.openxmlformats.org/officeDocument/2006/relationships/image" Target="../media/image26.png"/><Relationship Id="rId18" Type="http://schemas.openxmlformats.org/officeDocument/2006/relationships/hyperlink" Target="mailto:webmaster@smash66.nl" TargetMode="External"/><Relationship Id="rId3" Type="http://schemas.openxmlformats.org/officeDocument/2006/relationships/image" Target="../media/image21.png"/><Relationship Id="rId21" Type="http://schemas.openxmlformats.org/officeDocument/2006/relationships/image" Target="../media/image31.png"/><Relationship Id="rId7" Type="http://schemas.openxmlformats.org/officeDocument/2006/relationships/hyperlink" Target="mailto:voorzitter@smash66.nl" TargetMode="External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hyperlink" Target="mailto:technischezaken@smash66.nl" TargetMode="Externa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hyperlink" Target="mailto:algemenezaken@smash66.nl" TargetMode="Externa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hyperlink" Target="mailto:wedstrijdsecretariaat@smash66.nl" TargetMode="External"/><Relationship Id="rId19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hyperlink" Target="mailto:penningmeester@smash66.nl" TargetMode="External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jpeg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fbeelding met persoon, groep, person, spel&#10;&#10;Automatisch gegenereerde beschrijving">
            <a:extLst>
              <a:ext uri="{FF2B5EF4-FFF2-40B4-BE49-F238E27FC236}">
                <a16:creationId xmlns:a16="http://schemas.microsoft.com/office/drawing/2014/main" id="{9501CA96-C90B-41DC-A37E-53D3DE25B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B8373E-059F-47D8-8155-8C4145AA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6100" b="1" cap="all" dirty="0" err="1"/>
              <a:t>Jaarverslag</a:t>
            </a:r>
            <a:r>
              <a:rPr lang="en-US" sz="6100" b="1" cap="all" dirty="0"/>
              <a:t> Smash’66 2019-2020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EDDF72-D757-4B3F-9782-2B12F5AF9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sportief</a:t>
            </a:r>
            <a:r>
              <a:rPr lang="en-US" sz="3200" dirty="0"/>
              <a:t> en </a:t>
            </a:r>
            <a:r>
              <a:rPr lang="en-US" sz="3200" dirty="0" err="1"/>
              <a:t>gezellig</a:t>
            </a:r>
            <a:r>
              <a:rPr lang="en-US" sz="3200" dirty="0"/>
              <a:t> </a:t>
            </a:r>
            <a:r>
              <a:rPr lang="en-US" sz="3200" dirty="0" err="1"/>
              <a:t>seizoen</a:t>
            </a:r>
            <a:r>
              <a:rPr lang="en-US" sz="3200" dirty="0"/>
              <a:t> met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onverwachte</a:t>
            </a:r>
            <a:r>
              <a:rPr lang="en-US" sz="3200" dirty="0"/>
              <a:t> twist…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6448388"/>
            <a:ext cx="338166" cy="2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FD2F9-6F2B-4071-BD1C-C0CCF197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716" y="596001"/>
            <a:ext cx="3488635" cy="2514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nl-NL" sz="5300" b="1" dirty="0"/>
              <a:t>Leo van de Velde </a:t>
            </a:r>
            <a:r>
              <a:rPr lang="nl-NL" sz="5300" b="1" dirty="0" err="1"/>
              <a:t>troffee</a:t>
            </a:r>
            <a:br>
              <a:rPr lang="nl-NL" b="1" dirty="0"/>
            </a:br>
            <a:endParaRPr lang="nl-NL" b="1" dirty="0">
              <a:highlight>
                <a:srgbClr val="FFFF00"/>
              </a:highlight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9E174A3-215B-4AE7-B7D3-42650B1A4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717317"/>
              </p:ext>
            </p:extLst>
          </p:nvPr>
        </p:nvGraphicFramePr>
        <p:xfrm>
          <a:off x="640080" y="914053"/>
          <a:ext cx="545592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960">
                  <a:extLst>
                    <a:ext uri="{9D8B030D-6E8A-4147-A177-3AD203B41FA5}">
                      <a16:colId xmlns:a16="http://schemas.microsoft.com/office/drawing/2014/main" val="2574078516"/>
                    </a:ext>
                  </a:extLst>
                </a:gridCol>
                <a:gridCol w="2727960">
                  <a:extLst>
                    <a:ext uri="{9D8B030D-6E8A-4147-A177-3AD203B41FA5}">
                      <a16:colId xmlns:a16="http://schemas.microsoft.com/office/drawing/2014/main" val="226025482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nl-NL" sz="3300" dirty="0"/>
                        <a:t>Jaar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3300" dirty="0"/>
                        <a:t>Wie?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53253396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nl-NL" sz="3300" dirty="0"/>
                        <a:t>2015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Henk Ossel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42799372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nl-NL" sz="3300" dirty="0"/>
                        <a:t>2016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Tabitha Zanen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91580185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nl-NL" sz="3300" dirty="0"/>
                        <a:t>2017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Ad Kemp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86451526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nl-NL" sz="3300" dirty="0"/>
                        <a:t>2018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Talitha van Ooijen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914304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nl-NL" sz="3300" dirty="0"/>
                        <a:t>2019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Harry Kemp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86536295"/>
                  </a:ext>
                </a:extLst>
              </a:tr>
            </a:tbl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5ECB0F6A-F9D8-4319-BAC6-A1A4B86A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18" y="2895252"/>
            <a:ext cx="3618424" cy="31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0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AEA6C-BCFE-418C-8B1A-93FA6019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nl-NL" b="1" dirty="0"/>
              <a:t>Maar toen…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8E3B80-84F1-45D9-BE9B-B6563044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Helaas konden we door Corona het seizoen niet afsluiten zoals we gewend zijn. De competitie kon niet worden afgerond en de </a:t>
            </a:r>
            <a:r>
              <a:rPr lang="nl-NL" dirty="0" err="1"/>
              <a:t>seizoensafsluiting</a:t>
            </a:r>
            <a:r>
              <a:rPr lang="nl-NL" dirty="0"/>
              <a:t> moest op een andere manier doorgaan.. </a:t>
            </a:r>
            <a:br>
              <a:rPr lang="nl-NL" dirty="0"/>
            </a:br>
            <a:r>
              <a:rPr lang="nl-NL" dirty="0" err="1"/>
              <a:t>Nevobo</a:t>
            </a:r>
            <a:r>
              <a:rPr lang="nl-NL" dirty="0"/>
              <a:t> besluit dat de competitie overgespeeld wordt. Ook stoppen de trainingen.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5366B7-DF6C-4C67-8D6E-8AC64832A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b="21436"/>
          <a:stretch/>
        </p:blipFill>
        <p:spPr bwMode="auto">
          <a:xfrm>
            <a:off x="4982390" y="619653"/>
            <a:ext cx="4038273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7325D81-5A51-4AEF-9618-89314EBA9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9191"/>
          <a:stretch/>
        </p:blipFill>
        <p:spPr bwMode="auto">
          <a:xfrm>
            <a:off x="8779309" y="2760856"/>
            <a:ext cx="3104400" cy="37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2D542A-9AF6-4FFA-8A52-04A0CC324316}"/>
              </a:ext>
            </a:extLst>
          </p:cNvPr>
          <p:cNvSpPr txBox="1"/>
          <p:nvPr/>
        </p:nvSpPr>
        <p:spPr>
          <a:xfrm>
            <a:off x="9133090" y="1916668"/>
            <a:ext cx="2396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Om toch een beetje bezig en verbonden te blijven dagen we elkaar uit met </a:t>
            </a:r>
            <a:r>
              <a:rPr lang="nl-NL" sz="1400" dirty="0" err="1"/>
              <a:t>challenges</a:t>
            </a:r>
            <a:r>
              <a:rPr lang="nl-NL" sz="1400" dirty="0"/>
              <a:t>: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14504C9-EC01-4D12-88DF-6E4A6FB5BBB9}"/>
              </a:ext>
            </a:extLst>
          </p:cNvPr>
          <p:cNvCxnSpPr/>
          <p:nvPr/>
        </p:nvCxnSpPr>
        <p:spPr>
          <a:xfrm>
            <a:off x="11529927" y="1946563"/>
            <a:ext cx="0" cy="6788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8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311" y="457470"/>
            <a:ext cx="3523938" cy="5020353"/>
          </a:xfrm>
        </p:spPr>
        <p:txBody>
          <a:bodyPr>
            <a:normAutofit/>
          </a:bodyPr>
          <a:lstStyle/>
          <a:p>
            <a:r>
              <a:rPr lang="nl-NL" b="1" dirty="0"/>
              <a:t>Bestuur en commissies </a:t>
            </a:r>
            <a:r>
              <a:rPr lang="nl-NL" sz="2200" b="1" dirty="0"/>
              <a:t>(huidig seizoen)</a:t>
            </a:r>
            <a:endParaRPr lang="en-GB" sz="2200" b="1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75" y="235870"/>
            <a:ext cx="1371600" cy="1381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2" y="226344"/>
            <a:ext cx="1409700" cy="14192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359" y="226892"/>
            <a:ext cx="1390650" cy="14001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756" y="264444"/>
            <a:ext cx="1400175" cy="13811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979" y="264444"/>
            <a:ext cx="1400175" cy="142875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870975" y="1616995"/>
            <a:ext cx="13303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Voorzitter</a:t>
            </a:r>
          </a:p>
          <a:p>
            <a:pPr algn="ctr"/>
            <a:r>
              <a:rPr lang="nl-NL" sz="900" dirty="0"/>
              <a:t>Tiede van Bockel</a:t>
            </a:r>
          </a:p>
          <a:p>
            <a:pPr algn="ctr"/>
            <a:r>
              <a:rPr lang="nl-NL" sz="900" dirty="0">
                <a:hlinkClick r:id="rId7"/>
              </a:rPr>
              <a:t>voorzitter@smash66.nl</a:t>
            </a:r>
            <a:r>
              <a:rPr lang="nl-NL" sz="900" dirty="0"/>
              <a:t>  </a:t>
            </a:r>
            <a:endParaRPr lang="en-GB" sz="900" dirty="0"/>
          </a:p>
        </p:txBody>
      </p:sp>
      <p:sp>
        <p:nvSpPr>
          <p:cNvPr id="17" name="Tekstvak 16"/>
          <p:cNvSpPr txBox="1"/>
          <p:nvPr/>
        </p:nvSpPr>
        <p:spPr>
          <a:xfrm>
            <a:off x="5364576" y="1627067"/>
            <a:ext cx="14376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Secretaris</a:t>
            </a:r>
          </a:p>
          <a:p>
            <a:pPr algn="ctr"/>
            <a:r>
              <a:rPr lang="nl-NL" sz="900" dirty="0"/>
              <a:t>Liza van Erk</a:t>
            </a:r>
          </a:p>
          <a:p>
            <a:pPr algn="ctr"/>
            <a:r>
              <a:rPr lang="nl-NL" sz="900" dirty="0">
                <a:hlinkClick r:id="rId8"/>
              </a:rPr>
              <a:t>secretariaat@smash66.nl</a:t>
            </a:r>
            <a:r>
              <a:rPr lang="nl-NL" sz="900" dirty="0"/>
              <a:t> </a:t>
            </a:r>
            <a:endParaRPr lang="en-GB" sz="900" dirty="0"/>
          </a:p>
        </p:txBody>
      </p:sp>
      <p:sp>
        <p:nvSpPr>
          <p:cNvPr id="18" name="Tekstvak 17"/>
          <p:cNvSpPr txBox="1"/>
          <p:nvPr/>
        </p:nvSpPr>
        <p:spPr>
          <a:xfrm>
            <a:off x="6879844" y="1623944"/>
            <a:ext cx="17190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Penningmeester</a:t>
            </a:r>
          </a:p>
          <a:p>
            <a:pPr algn="ctr"/>
            <a:r>
              <a:rPr lang="nl-NL" sz="900" dirty="0"/>
              <a:t>Dick van Bochove</a:t>
            </a:r>
          </a:p>
          <a:p>
            <a:pPr algn="ctr"/>
            <a:r>
              <a:rPr lang="nl-NL" sz="900" dirty="0">
                <a:hlinkClick r:id="rId9"/>
              </a:rPr>
              <a:t>penningmeester@smash66.nl</a:t>
            </a:r>
            <a:r>
              <a:rPr lang="nl-NL" sz="900" dirty="0"/>
              <a:t> </a:t>
            </a:r>
            <a:endParaRPr lang="en-GB" sz="900" dirty="0"/>
          </a:p>
        </p:txBody>
      </p:sp>
      <p:sp>
        <p:nvSpPr>
          <p:cNvPr id="19" name="Tekstvak 18"/>
          <p:cNvSpPr txBox="1"/>
          <p:nvPr/>
        </p:nvSpPr>
        <p:spPr>
          <a:xfrm>
            <a:off x="8659684" y="1645569"/>
            <a:ext cx="130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Wedstrijdsecretariaat</a:t>
            </a:r>
          </a:p>
          <a:p>
            <a:pPr algn="ctr"/>
            <a:r>
              <a:rPr lang="nl-NL" sz="900" dirty="0"/>
              <a:t>Henk Ossel</a:t>
            </a:r>
          </a:p>
          <a:p>
            <a:pPr algn="ctr"/>
            <a:r>
              <a:rPr lang="nl-NL" sz="900" dirty="0">
                <a:hlinkClick r:id="rId10"/>
              </a:rPr>
              <a:t>wedstrijdsecretariaat@smash66.nl</a:t>
            </a:r>
            <a:r>
              <a:rPr lang="nl-NL" sz="900" dirty="0"/>
              <a:t> </a:t>
            </a:r>
            <a:endParaRPr lang="en-GB" sz="900" dirty="0"/>
          </a:p>
        </p:txBody>
      </p:sp>
      <p:sp>
        <p:nvSpPr>
          <p:cNvPr id="20" name="Tekstvak 19"/>
          <p:cNvSpPr txBox="1"/>
          <p:nvPr/>
        </p:nvSpPr>
        <p:spPr>
          <a:xfrm>
            <a:off x="10073829" y="1693194"/>
            <a:ext cx="1634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Algemene zaken</a:t>
            </a:r>
          </a:p>
          <a:p>
            <a:pPr algn="ctr"/>
            <a:r>
              <a:rPr lang="nl-NL" sz="900" dirty="0"/>
              <a:t>Rosan van den Oever</a:t>
            </a:r>
          </a:p>
          <a:p>
            <a:pPr algn="ctr"/>
            <a:r>
              <a:rPr lang="nl-NL" sz="900" dirty="0">
                <a:hlinkClick r:id="rId11"/>
              </a:rPr>
              <a:t>algemenezaken@smash66.nl</a:t>
            </a:r>
            <a:r>
              <a:rPr lang="nl-NL" sz="900" dirty="0"/>
              <a:t> </a:t>
            </a:r>
            <a:endParaRPr lang="en-GB" sz="900" dirty="0"/>
          </a:p>
        </p:txBody>
      </p:sp>
      <p:sp>
        <p:nvSpPr>
          <p:cNvPr id="14" name="Tekstvak 13"/>
          <p:cNvSpPr txBox="1"/>
          <p:nvPr/>
        </p:nvSpPr>
        <p:spPr>
          <a:xfrm>
            <a:off x="1300864" y="2346426"/>
            <a:ext cx="2010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Heb je vragen aan- of suggesties voor het bestuur of 1 (of meer) van de commissieleden? </a:t>
            </a:r>
          </a:p>
          <a:p>
            <a:pPr algn="ctr"/>
            <a:r>
              <a:rPr lang="nl-NL" b="1" dirty="0"/>
              <a:t>Schiet ons aan of stuur ons mailtje </a:t>
            </a:r>
            <a:r>
              <a:rPr lang="nl-NL" b="1" dirty="0">
                <a:sym typeface="Wingdings" panose="05000000000000000000" pitchFamily="2" charset="2"/>
              </a:rPr>
              <a:t> </a:t>
            </a:r>
            <a:endParaRPr lang="en-GB" b="1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0245" y="2346426"/>
            <a:ext cx="1390650" cy="140017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4529" y="2317851"/>
            <a:ext cx="1400175" cy="142875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1925" y="4618848"/>
            <a:ext cx="1390650" cy="139065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8796" y="2320449"/>
            <a:ext cx="1419225" cy="1438275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734846" y="3794419"/>
            <a:ext cx="1753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Technische commissie</a:t>
            </a:r>
          </a:p>
          <a:p>
            <a:pPr algn="ctr"/>
            <a:r>
              <a:rPr lang="nl-NL" sz="900" dirty="0"/>
              <a:t>Harry Kemp</a:t>
            </a:r>
          </a:p>
          <a:p>
            <a:pPr algn="ctr"/>
            <a:r>
              <a:rPr lang="nl-NL" sz="900" dirty="0">
                <a:hlinkClick r:id="rId16"/>
              </a:rPr>
              <a:t>technischezaken@smash66.nl</a:t>
            </a:r>
            <a:r>
              <a:rPr lang="nl-NL" sz="900" dirty="0"/>
              <a:t>  </a:t>
            </a:r>
            <a:endParaRPr lang="en-GB" sz="900" dirty="0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83144" y="2320475"/>
            <a:ext cx="1428750" cy="1400175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5321433" y="3785556"/>
            <a:ext cx="175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Jeugdzaken</a:t>
            </a:r>
            <a:br>
              <a:rPr lang="nl-NL" sz="900" dirty="0"/>
            </a:br>
            <a:r>
              <a:rPr lang="nl-NL" sz="900" dirty="0"/>
              <a:t>Tabitha van den Adel (interim) en Britt van den Boogaard</a:t>
            </a:r>
          </a:p>
          <a:p>
            <a:pPr algn="ctr"/>
            <a:r>
              <a:rPr lang="nl-NL" sz="900" dirty="0">
                <a:hlinkClick r:id="rId16"/>
              </a:rPr>
              <a:t>jeugdzaken@smash66.nl</a:t>
            </a:r>
            <a:r>
              <a:rPr lang="nl-NL" sz="900" dirty="0"/>
              <a:t>  </a:t>
            </a:r>
            <a:endParaRPr lang="en-GB" sz="900" dirty="0"/>
          </a:p>
        </p:txBody>
      </p:sp>
      <p:sp>
        <p:nvSpPr>
          <p:cNvPr id="30" name="Tekstvak 29"/>
          <p:cNvSpPr txBox="1"/>
          <p:nvPr/>
        </p:nvSpPr>
        <p:spPr>
          <a:xfrm>
            <a:off x="7028956" y="3787465"/>
            <a:ext cx="175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Scheidsrechter coördinator</a:t>
            </a:r>
          </a:p>
          <a:p>
            <a:pPr algn="ctr"/>
            <a:r>
              <a:rPr lang="nl-NL" sz="900" dirty="0"/>
              <a:t>Mijndert  Korporaal</a:t>
            </a:r>
          </a:p>
          <a:p>
            <a:pPr algn="ctr"/>
            <a:r>
              <a:rPr lang="nl-NL" sz="900" dirty="0" err="1">
                <a:hlinkClick r:id="rId16"/>
              </a:rPr>
              <a:t>scheidsrechterscoordinator</a:t>
            </a:r>
            <a:r>
              <a:rPr lang="nl-NL" sz="900" dirty="0">
                <a:hlinkClick r:id="rId16"/>
              </a:rPr>
              <a:t>@</a:t>
            </a:r>
            <a:br>
              <a:rPr lang="nl-NL" sz="900" dirty="0">
                <a:hlinkClick r:id="rId16"/>
              </a:rPr>
            </a:br>
            <a:r>
              <a:rPr lang="nl-NL" sz="900" dirty="0">
                <a:hlinkClick r:id="rId16"/>
              </a:rPr>
              <a:t>smash66.nl</a:t>
            </a:r>
            <a:r>
              <a:rPr lang="nl-NL" sz="900" dirty="0"/>
              <a:t>  </a:t>
            </a:r>
            <a:endParaRPr lang="en-GB" sz="900" dirty="0"/>
          </a:p>
        </p:txBody>
      </p:sp>
      <p:sp>
        <p:nvSpPr>
          <p:cNvPr id="31" name="Tekstvak 30"/>
          <p:cNvSpPr txBox="1"/>
          <p:nvPr/>
        </p:nvSpPr>
        <p:spPr>
          <a:xfrm>
            <a:off x="8613756" y="3784038"/>
            <a:ext cx="1753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Kledingcommissie</a:t>
            </a:r>
          </a:p>
          <a:p>
            <a:pPr algn="ctr"/>
            <a:r>
              <a:rPr lang="nl-NL" sz="900" dirty="0"/>
              <a:t>Rosan van den Oever en Marielle Herwig</a:t>
            </a:r>
          </a:p>
          <a:p>
            <a:pPr algn="ctr"/>
            <a:r>
              <a:rPr lang="nl-NL" sz="900" dirty="0">
                <a:hlinkClick r:id="rId16"/>
              </a:rPr>
              <a:t>kledingcommissie@</a:t>
            </a:r>
            <a:br>
              <a:rPr lang="nl-NL" sz="900" dirty="0">
                <a:hlinkClick r:id="rId16"/>
              </a:rPr>
            </a:br>
            <a:r>
              <a:rPr lang="nl-NL" sz="900" dirty="0">
                <a:hlinkClick r:id="rId16"/>
              </a:rPr>
              <a:t>smash66.nl</a:t>
            </a:r>
            <a:r>
              <a:rPr lang="nl-NL" sz="900" dirty="0"/>
              <a:t>  </a:t>
            </a:r>
            <a:endParaRPr lang="en-GB" sz="900" dirty="0"/>
          </a:p>
        </p:txBody>
      </p:sp>
      <p:sp>
        <p:nvSpPr>
          <p:cNvPr id="32" name="Tekstvak 31"/>
          <p:cNvSpPr txBox="1"/>
          <p:nvPr/>
        </p:nvSpPr>
        <p:spPr>
          <a:xfrm>
            <a:off x="3578049" y="6033035"/>
            <a:ext cx="175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Bardienst coördinator</a:t>
            </a:r>
          </a:p>
          <a:p>
            <a:pPr algn="ctr"/>
            <a:r>
              <a:rPr lang="nl-NL" sz="900" dirty="0"/>
              <a:t>Jarka Bruijn</a:t>
            </a:r>
          </a:p>
          <a:p>
            <a:pPr algn="ctr"/>
            <a:r>
              <a:rPr lang="nl-NL" sz="900" dirty="0" err="1">
                <a:hlinkClick r:id="rId16"/>
              </a:rPr>
              <a:t>bardienstcoordinator</a:t>
            </a:r>
            <a:r>
              <a:rPr lang="nl-NL" sz="900" dirty="0">
                <a:hlinkClick r:id="rId16"/>
              </a:rPr>
              <a:t>@</a:t>
            </a:r>
            <a:br>
              <a:rPr lang="nl-NL" sz="900" dirty="0">
                <a:hlinkClick r:id="rId16"/>
              </a:rPr>
            </a:br>
            <a:r>
              <a:rPr lang="nl-NL" sz="900" dirty="0">
                <a:hlinkClick r:id="rId16"/>
              </a:rPr>
              <a:t>smash66.nl</a:t>
            </a:r>
            <a:r>
              <a:rPr lang="nl-NL" sz="900" dirty="0"/>
              <a:t>  </a:t>
            </a:r>
            <a:endParaRPr lang="en-GB" sz="900" dirty="0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831" y="2317851"/>
            <a:ext cx="1400175" cy="1381125"/>
          </a:xfrm>
          <a:prstGeom prst="rect">
            <a:avLst/>
          </a:prstGeom>
        </p:spPr>
      </p:pic>
      <p:sp>
        <p:nvSpPr>
          <p:cNvPr id="34" name="Tekstvak 33"/>
          <p:cNvSpPr txBox="1"/>
          <p:nvPr/>
        </p:nvSpPr>
        <p:spPr>
          <a:xfrm>
            <a:off x="10367706" y="3783662"/>
            <a:ext cx="1475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Webmaster </a:t>
            </a:r>
          </a:p>
          <a:p>
            <a:pPr algn="ctr"/>
            <a:r>
              <a:rPr lang="nl-NL" sz="900" dirty="0"/>
              <a:t>Henk Ossel en Anita </a:t>
            </a:r>
            <a:r>
              <a:rPr lang="nl-NL" sz="900" dirty="0" err="1"/>
              <a:t>Toes</a:t>
            </a:r>
            <a:endParaRPr lang="nl-NL" sz="900" dirty="0"/>
          </a:p>
          <a:p>
            <a:pPr algn="ctr"/>
            <a:r>
              <a:rPr lang="nl-NL" sz="900" dirty="0">
                <a:hlinkClick r:id="rId18"/>
              </a:rPr>
              <a:t>webmaster@smash66.nl</a:t>
            </a:r>
            <a:r>
              <a:rPr lang="nl-NL" sz="900" dirty="0"/>
              <a:t> </a:t>
            </a:r>
            <a:endParaRPr lang="en-GB" sz="900" dirty="0"/>
          </a:p>
        </p:txBody>
      </p:sp>
      <p:sp>
        <p:nvSpPr>
          <p:cNvPr id="35" name="Tekstvak 34"/>
          <p:cNvSpPr txBox="1"/>
          <p:nvPr/>
        </p:nvSpPr>
        <p:spPr>
          <a:xfrm>
            <a:off x="5395912" y="6033034"/>
            <a:ext cx="1753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Activiteitencommissie</a:t>
            </a:r>
          </a:p>
          <a:p>
            <a:pPr algn="ctr"/>
            <a:r>
              <a:rPr lang="nl-NL" sz="900" dirty="0"/>
              <a:t>Rosan van den Oever, Liza van Erk</a:t>
            </a:r>
          </a:p>
          <a:p>
            <a:pPr algn="ctr"/>
            <a:r>
              <a:rPr lang="nl-NL" sz="900" dirty="0">
                <a:hlinkClick r:id="rId16"/>
              </a:rPr>
              <a:t>activiteitencommissie@</a:t>
            </a:r>
            <a:br>
              <a:rPr lang="nl-NL" sz="900" dirty="0">
                <a:hlinkClick r:id="rId16"/>
              </a:rPr>
            </a:br>
            <a:r>
              <a:rPr lang="nl-NL" sz="900" dirty="0">
                <a:hlinkClick r:id="rId16"/>
              </a:rPr>
              <a:t>smash66.nl</a:t>
            </a:r>
            <a:r>
              <a:rPr lang="nl-NL" sz="900" dirty="0"/>
              <a:t>  </a:t>
            </a:r>
            <a:endParaRPr lang="en-GB" sz="900" dirty="0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6448388"/>
            <a:ext cx="338166" cy="28929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242601-6F5E-42D8-B44D-58215114264B}"/>
              </a:ext>
            </a:extLst>
          </p:cNvPr>
          <p:cNvSpPr txBox="1"/>
          <p:nvPr/>
        </p:nvSpPr>
        <p:spPr>
          <a:xfrm>
            <a:off x="7131763" y="6061006"/>
            <a:ext cx="1753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Activiteiten jeugd</a:t>
            </a:r>
          </a:p>
          <a:p>
            <a:pPr algn="ctr"/>
            <a:r>
              <a:rPr lang="nl-NL" sz="900" dirty="0"/>
              <a:t>Talitha van Ooijen en Bianca van der Hoogt</a:t>
            </a:r>
          </a:p>
          <a:p>
            <a:pPr algn="ctr"/>
            <a:r>
              <a:rPr lang="nl-NL" sz="900" dirty="0">
                <a:hlinkClick r:id="rId16"/>
              </a:rPr>
              <a:t>activiteitencommissie@</a:t>
            </a:r>
            <a:br>
              <a:rPr lang="nl-NL" sz="900" dirty="0">
                <a:hlinkClick r:id="rId16"/>
              </a:rPr>
            </a:br>
            <a:r>
              <a:rPr lang="nl-NL" sz="900" dirty="0">
                <a:hlinkClick r:id="rId16"/>
              </a:rPr>
              <a:t>smash66.nl</a:t>
            </a:r>
            <a:r>
              <a:rPr lang="nl-NL" sz="900" dirty="0"/>
              <a:t>  </a:t>
            </a:r>
            <a:endParaRPr lang="en-GB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B4A936-ADBE-4CFD-94E2-07A37DF41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9829"/>
          <a:stretch/>
        </p:blipFill>
        <p:spPr bwMode="auto">
          <a:xfrm>
            <a:off x="7439419" y="4564832"/>
            <a:ext cx="1390650" cy="14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406700-0B2C-45CC-9BF5-BD0B8BD6D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6"/>
          <a:stretch/>
        </p:blipFill>
        <p:spPr bwMode="auto">
          <a:xfrm>
            <a:off x="5752131" y="4576476"/>
            <a:ext cx="1323252" cy="14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0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08012-126B-4184-AEE0-54DC0F0A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6326"/>
          </a:xfrm>
        </p:spPr>
        <p:txBody>
          <a:bodyPr/>
          <a:lstStyle/>
          <a:p>
            <a:r>
              <a:rPr lang="nl-NL" b="1" dirty="0"/>
              <a:t>Sponsoren bedankt!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4861">
            <a:off x="997085" y="1795484"/>
            <a:ext cx="2615176" cy="12846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0285">
            <a:off x="7412931" y="617608"/>
            <a:ext cx="3889614" cy="14579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9254">
            <a:off x="3479202" y="2736216"/>
            <a:ext cx="3173771" cy="17582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5418">
            <a:off x="4489787" y="5122056"/>
            <a:ext cx="2298527" cy="13419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86669">
            <a:off x="7432576" y="2984778"/>
            <a:ext cx="2312039" cy="12611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461" y="5676148"/>
            <a:ext cx="3124200" cy="107632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29698">
            <a:off x="7105388" y="4310216"/>
            <a:ext cx="3981450" cy="9334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6448388"/>
            <a:ext cx="338166" cy="289296"/>
          </a:xfrm>
          <a:prstGeom prst="rect">
            <a:avLst/>
          </a:prstGeom>
        </p:spPr>
      </p:pic>
      <p:pic>
        <p:nvPicPr>
          <p:cNvPr id="2050" name="Picture 2" descr="Besems Verzekeringen en Hypotheken BV te Alblasserdam - Informatie over de  dienstverlener">
            <a:extLst>
              <a:ext uri="{FF2B5EF4-FFF2-40B4-BE49-F238E27FC236}">
                <a16:creationId xmlns:a16="http://schemas.microsoft.com/office/drawing/2014/main" id="{6FCC9DB1-7798-407D-A219-1FF7EE5F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5" y="5105363"/>
            <a:ext cx="32480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at jouw moestuin groeien met onze moestuinbak | Vertisign">
            <a:extLst>
              <a:ext uri="{FF2B5EF4-FFF2-40B4-BE49-F238E27FC236}">
                <a16:creationId xmlns:a16="http://schemas.microsoft.com/office/drawing/2014/main" id="{F38783CC-4835-49C9-B2F9-66A8009C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6" y="3674328"/>
            <a:ext cx="2173926" cy="8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E7731D-4094-4049-8D7D-99DA160DEF80}"/>
              </a:ext>
            </a:extLst>
          </p:cNvPr>
          <p:cNvSpPr txBox="1"/>
          <p:nvPr/>
        </p:nvSpPr>
        <p:spPr>
          <a:xfrm>
            <a:off x="5429202" y="2048575"/>
            <a:ext cx="375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Onderhouds- en reparatiebedrijf L. van der Waal</a:t>
            </a:r>
          </a:p>
        </p:txBody>
      </p:sp>
    </p:spTree>
    <p:extLst>
      <p:ext uri="{BB962C8B-B14F-4D97-AF65-F5344CB8AC3E}">
        <p14:creationId xmlns:p14="http://schemas.microsoft.com/office/powerpoint/2010/main" val="205064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40AD18-4FE4-41F7-83A0-ED354EBC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nl-NL" sz="2800" b="1" dirty="0"/>
              <a:t>Inhoud</a:t>
            </a:r>
          </a:p>
        </p:txBody>
      </p:sp>
      <p:pic>
        <p:nvPicPr>
          <p:cNvPr id="5" name="Picture 2" descr="Afbeelding met persoon, meisje, gebouw, vrouw&#10;&#10;Automatisch gegenereerde beschrijving">
            <a:extLst>
              <a:ext uri="{FF2B5EF4-FFF2-40B4-BE49-F238E27FC236}">
                <a16:creationId xmlns:a16="http://schemas.microsoft.com/office/drawing/2014/main" id="{96A5B1E6-6042-4787-9C9A-EEEED538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125998"/>
            <a:ext cx="6900380" cy="46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4858B75-99C0-4385-B6DF-533BC2FA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nl-NL" sz="1600" dirty="0"/>
              <a:t>Cijfers: leden en acties</a:t>
            </a:r>
          </a:p>
          <a:p>
            <a:r>
              <a:rPr lang="nl-NL" sz="1600" dirty="0"/>
              <a:t>Teams en trainers (+ vooruitblik komend seizoen)</a:t>
            </a:r>
          </a:p>
          <a:p>
            <a:r>
              <a:rPr lang="nl-NL" sz="1600" dirty="0"/>
              <a:t>Competitie uitslagen</a:t>
            </a:r>
          </a:p>
          <a:p>
            <a:r>
              <a:rPr lang="nl-NL" sz="1600" dirty="0"/>
              <a:t>Activiteiten</a:t>
            </a:r>
          </a:p>
          <a:p>
            <a:r>
              <a:rPr lang="nl-NL" sz="1600" dirty="0"/>
              <a:t>In de krant…</a:t>
            </a:r>
          </a:p>
          <a:p>
            <a:r>
              <a:rPr lang="nl-NL" sz="1600" dirty="0"/>
              <a:t>Corona</a:t>
            </a:r>
          </a:p>
          <a:p>
            <a:r>
              <a:rPr lang="nl-NL" sz="1600" dirty="0"/>
              <a:t>Bestuur en commissies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710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85D4-5170-48A1-9FEC-C1104E5C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6116"/>
          </a:xfrm>
        </p:spPr>
        <p:txBody>
          <a:bodyPr>
            <a:normAutofit/>
          </a:bodyPr>
          <a:lstStyle/>
          <a:p>
            <a:r>
              <a:rPr lang="nl-NL" b="1" dirty="0"/>
              <a:t>Cijfers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92A289-EA07-4EDD-AC03-6CBEDD09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1916"/>
            <a:ext cx="9601200" cy="437548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Aantal leden		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	We starten dit seizoen dus met </a:t>
            </a:r>
            <a:r>
              <a:rPr lang="nl-NL" b="1" dirty="0"/>
              <a:t>143 						leden (op 27-10)</a:t>
            </a:r>
            <a:r>
              <a:rPr lang="nl-NL" dirty="0"/>
              <a:t>. Een stijging van ruim  						van 18% t.o.v. t.o.v. vorig seizoen.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	De verdeling van het aantal leden is 						als volgt: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							- Ere leden: 5</a:t>
            </a:r>
          </a:p>
          <a:p>
            <a:pPr marL="0" indent="0">
              <a:buNone/>
            </a:pPr>
            <a:r>
              <a:rPr lang="nl-NL" dirty="0"/>
              <a:t>							- Verenigingsleden: 10</a:t>
            </a:r>
          </a:p>
          <a:p>
            <a:pPr marL="0" indent="0">
              <a:buNone/>
            </a:pPr>
            <a:r>
              <a:rPr lang="nl-NL" dirty="0"/>
              <a:t>							- Actieve leden: 107 								(waarvan 79 jeugdleden en 							49 senioren leden)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7" name="Grafiek 6"/>
          <p:cNvGraphicFramePr/>
          <p:nvPr>
            <p:extLst>
              <p:ext uri="{D42A27DB-BD31-4B8C-83A1-F6EECF244321}">
                <p14:modId xmlns:p14="http://schemas.microsoft.com/office/powerpoint/2010/main" val="3276049492"/>
              </p:ext>
            </p:extLst>
          </p:nvPr>
        </p:nvGraphicFramePr>
        <p:xfrm>
          <a:off x="1371600" y="2069648"/>
          <a:ext cx="5417820" cy="334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6448388"/>
            <a:ext cx="338166" cy="2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2A0EF7-3DAD-4BAD-90EE-8A267BFB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96" y="0"/>
            <a:ext cx="3299579" cy="5577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b="1" dirty="0"/>
              <a:t>Cijfers</a:t>
            </a:r>
            <a:r>
              <a:rPr lang="nl-NL" sz="3100" b="1" dirty="0"/>
              <a:t> </a:t>
            </a:r>
            <a:br>
              <a:rPr lang="nl-NL" sz="3100" dirty="0"/>
            </a:br>
            <a:br>
              <a:rPr lang="nl-NL" sz="3100" dirty="0"/>
            </a:br>
            <a:br>
              <a:rPr lang="nl-NL" sz="1600" dirty="0"/>
            </a:br>
            <a:r>
              <a:rPr lang="nl-NL" sz="1600" dirty="0"/>
              <a:t>Totaal 2019-2020: </a:t>
            </a:r>
            <a:br>
              <a:rPr lang="nl-NL" sz="1600" dirty="0"/>
            </a:br>
            <a:r>
              <a:rPr lang="nl-NL" sz="1600" dirty="0"/>
              <a:t> € </a:t>
            </a:r>
            <a:r>
              <a:rPr lang="nl-NL" sz="1600" b="1" u="sng" dirty="0"/>
              <a:t>20176,90</a:t>
            </a:r>
            <a:br>
              <a:rPr lang="nl-NL" sz="1600" dirty="0"/>
            </a:br>
            <a:br>
              <a:rPr lang="nl-NL" sz="1600" dirty="0"/>
            </a:br>
            <a:br>
              <a:rPr lang="nl-NL" sz="1600" b="1" dirty="0"/>
            </a:br>
            <a:r>
              <a:rPr lang="nl-NL" sz="1600" b="1" dirty="0"/>
              <a:t>Een mooi resultaat, dank voor jullie inzet!</a:t>
            </a:r>
            <a:br>
              <a:rPr lang="nl-NL" sz="3100" b="1" dirty="0"/>
            </a:br>
            <a:br>
              <a:rPr lang="nl-NL" sz="3100" b="1" dirty="0"/>
            </a:br>
            <a:endParaRPr lang="nl-NL" sz="3100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3BE78336-2B0E-4F89-99F9-4AAAD53A2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562420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D7DE7BF-F273-4BFC-AB67-B1C63591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22" y="3974928"/>
            <a:ext cx="1876296" cy="23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2840389-9092-4B64-9ED1-46341E32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60" y="3974928"/>
            <a:ext cx="1762664" cy="23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5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66ABD3-4C20-4133-9FED-9A5554DB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640080"/>
            <a:ext cx="2454812" cy="5577840"/>
          </a:xfrm>
        </p:spPr>
        <p:txBody>
          <a:bodyPr anchor="ctr">
            <a:normAutofit/>
          </a:bodyPr>
          <a:lstStyle/>
          <a:p>
            <a:pPr algn="ctr"/>
            <a:r>
              <a:rPr lang="nl-NL" b="1" dirty="0"/>
              <a:t>Senioren teams</a:t>
            </a:r>
            <a:br>
              <a:rPr lang="nl-NL" b="1" dirty="0"/>
            </a:br>
            <a:r>
              <a:rPr lang="nl-NL" sz="2400" b="1" i="1" dirty="0"/>
              <a:t>&amp; trainers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498D425-A6D0-439D-813B-6A6B9BEFA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635349"/>
              </p:ext>
            </p:extLst>
          </p:nvPr>
        </p:nvGraphicFramePr>
        <p:xfrm>
          <a:off x="2912014" y="783116"/>
          <a:ext cx="9148743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165">
                  <a:extLst>
                    <a:ext uri="{9D8B030D-6E8A-4147-A177-3AD203B41FA5}">
                      <a16:colId xmlns:a16="http://schemas.microsoft.com/office/drawing/2014/main" val="1980644319"/>
                    </a:ext>
                  </a:extLst>
                </a:gridCol>
                <a:gridCol w="5038578">
                  <a:extLst>
                    <a:ext uri="{9D8B030D-6E8A-4147-A177-3AD203B41FA5}">
                      <a16:colId xmlns:a16="http://schemas.microsoft.com/office/drawing/2014/main" val="1722772860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r>
                        <a:rPr lang="nl-NL" sz="2400" dirty="0"/>
                        <a:t>2019-2020</a:t>
                      </a:r>
                    </a:p>
                  </a:txBody>
                  <a:tcPr marL="123952" marR="123952" marT="61976" marB="61976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2020-2021</a:t>
                      </a:r>
                    </a:p>
                  </a:txBody>
                  <a:tcPr marL="123952" marR="123952" marT="61976" marB="61976"/>
                </a:tc>
                <a:extLst>
                  <a:ext uri="{0D108BD9-81ED-4DB2-BD59-A6C34878D82A}">
                    <a16:rowId xmlns:a16="http://schemas.microsoft.com/office/drawing/2014/main" val="2330245847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nl-NL" sz="2400" b="1" dirty="0"/>
                        <a:t>Heren 1</a:t>
                      </a:r>
                      <a:br>
                        <a:rPr lang="nl-NL" sz="2400" dirty="0"/>
                      </a:br>
                      <a:r>
                        <a:rPr lang="nl-NL" sz="2400" i="1" dirty="0"/>
                        <a:t>Vacant</a:t>
                      </a:r>
                    </a:p>
                  </a:txBody>
                  <a:tcPr marL="123952" marR="123952" marT="61976" marB="61976"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Heren 1</a:t>
                      </a:r>
                      <a:br>
                        <a:rPr lang="nl-NL" sz="2400" dirty="0"/>
                      </a:br>
                      <a:r>
                        <a:rPr lang="nl-NL" sz="2400" i="1" dirty="0"/>
                        <a:t>Vacant</a:t>
                      </a:r>
                    </a:p>
                  </a:txBody>
                  <a:tcPr marL="123952" marR="123952" marT="61976" marB="61976"/>
                </a:tc>
                <a:extLst>
                  <a:ext uri="{0D108BD9-81ED-4DB2-BD59-A6C34878D82A}">
                    <a16:rowId xmlns:a16="http://schemas.microsoft.com/office/drawing/2014/main" val="327610987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nl-NL" sz="2400" b="1" dirty="0"/>
                        <a:t>Dames 1</a:t>
                      </a:r>
                    </a:p>
                    <a:p>
                      <a:r>
                        <a:rPr lang="nl-NL" sz="2400" i="1" dirty="0"/>
                        <a:t>Herman Brouwer</a:t>
                      </a:r>
                    </a:p>
                  </a:txBody>
                  <a:tcPr marL="123952" marR="123952" marT="61976" marB="61976"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Dames 1</a:t>
                      </a:r>
                    </a:p>
                    <a:p>
                      <a:r>
                        <a:rPr lang="nl-NL" sz="2400" i="1" dirty="0"/>
                        <a:t>Maarten den Bus &amp; Gerald Verlinde</a:t>
                      </a:r>
                    </a:p>
                  </a:txBody>
                  <a:tcPr marL="123952" marR="123952" marT="61976" marB="61976"/>
                </a:tc>
                <a:extLst>
                  <a:ext uri="{0D108BD9-81ED-4DB2-BD59-A6C34878D82A}">
                    <a16:rowId xmlns:a16="http://schemas.microsoft.com/office/drawing/2014/main" val="275047743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nl-NL" sz="2400" b="1" dirty="0"/>
                        <a:t>Dames 2</a:t>
                      </a:r>
                      <a:br>
                        <a:rPr lang="nl-NL" sz="2400" dirty="0"/>
                      </a:br>
                      <a:r>
                        <a:rPr lang="nl-NL" sz="2400" i="1" dirty="0"/>
                        <a:t>Lykele Bokhorst</a:t>
                      </a:r>
                    </a:p>
                  </a:txBody>
                  <a:tcPr marL="123952" marR="123952" marT="61976" marB="61976"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Dames 2</a:t>
                      </a:r>
                      <a:br>
                        <a:rPr lang="nl-NL" sz="2400" dirty="0"/>
                      </a:br>
                      <a:r>
                        <a:rPr lang="nl-NL" sz="2400" i="1" dirty="0"/>
                        <a:t>Lykele Bokhorst</a:t>
                      </a:r>
                    </a:p>
                  </a:txBody>
                  <a:tcPr marL="123952" marR="123952" marT="61976" marB="61976"/>
                </a:tc>
                <a:extLst>
                  <a:ext uri="{0D108BD9-81ED-4DB2-BD59-A6C34878D82A}">
                    <a16:rowId xmlns:a16="http://schemas.microsoft.com/office/drawing/2014/main" val="3521509219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nl-NL" sz="2400" b="1" dirty="0"/>
                        <a:t>Dames 3</a:t>
                      </a:r>
                    </a:p>
                    <a:p>
                      <a:r>
                        <a:rPr lang="nl-NL" sz="2400" i="1" dirty="0"/>
                        <a:t>Hermen Niks</a:t>
                      </a:r>
                    </a:p>
                  </a:txBody>
                  <a:tcPr marL="123952" marR="123952" marT="61976" marB="61976"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Dames 3</a:t>
                      </a:r>
                    </a:p>
                    <a:p>
                      <a:r>
                        <a:rPr lang="nl-NL" sz="2400" i="1" dirty="0"/>
                        <a:t>Hermen Niks</a:t>
                      </a:r>
                    </a:p>
                  </a:txBody>
                  <a:tcPr marL="123952" marR="123952" marT="61976" marB="61976"/>
                </a:tc>
                <a:extLst>
                  <a:ext uri="{0D108BD9-81ED-4DB2-BD59-A6C34878D82A}">
                    <a16:rowId xmlns:a16="http://schemas.microsoft.com/office/drawing/2014/main" val="3846013060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nl-NL" sz="2400" b="1" dirty="0"/>
                        <a:t>Recreanten</a:t>
                      </a:r>
                    </a:p>
                    <a:p>
                      <a:r>
                        <a:rPr lang="nl-NL" sz="2400" i="1" dirty="0"/>
                        <a:t>Dick van Bochove, Klaas Niks</a:t>
                      </a:r>
                    </a:p>
                  </a:txBody>
                  <a:tcPr marL="123952" marR="123952" marT="61976" marB="61976"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Recreanten</a:t>
                      </a:r>
                    </a:p>
                    <a:p>
                      <a:r>
                        <a:rPr lang="nl-NL" sz="2400" i="1" dirty="0"/>
                        <a:t>Dick van Bochove</a:t>
                      </a:r>
                    </a:p>
                  </a:txBody>
                  <a:tcPr marL="123952" marR="123952" marT="61976" marB="61976"/>
                </a:tc>
                <a:extLst>
                  <a:ext uri="{0D108BD9-81ED-4DB2-BD59-A6C34878D82A}">
                    <a16:rowId xmlns:a16="http://schemas.microsoft.com/office/drawing/2014/main" val="184781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9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6856413-EE98-4F23-8810-98793DFC1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388468"/>
              </p:ext>
            </p:extLst>
          </p:nvPr>
        </p:nvGraphicFramePr>
        <p:xfrm>
          <a:off x="500527" y="369643"/>
          <a:ext cx="8070558" cy="6117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279">
                  <a:extLst>
                    <a:ext uri="{9D8B030D-6E8A-4147-A177-3AD203B41FA5}">
                      <a16:colId xmlns:a16="http://schemas.microsoft.com/office/drawing/2014/main" val="3233862057"/>
                    </a:ext>
                  </a:extLst>
                </a:gridCol>
                <a:gridCol w="4035279">
                  <a:extLst>
                    <a:ext uri="{9D8B030D-6E8A-4147-A177-3AD203B41FA5}">
                      <a16:colId xmlns:a16="http://schemas.microsoft.com/office/drawing/2014/main" val="2728752458"/>
                    </a:ext>
                  </a:extLst>
                </a:gridCol>
              </a:tblGrid>
              <a:tr h="697231">
                <a:tc>
                  <a:txBody>
                    <a:bodyPr/>
                    <a:lstStyle/>
                    <a:p>
                      <a:r>
                        <a:rPr lang="nl-NL" sz="2700" dirty="0"/>
                        <a:t>2019-2020</a:t>
                      </a:r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r>
                        <a:rPr lang="nl-NL" sz="2700" dirty="0"/>
                        <a:t>2020-2021</a:t>
                      </a:r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3048965220"/>
                  </a:ext>
                </a:extLst>
              </a:tr>
              <a:tr h="697231">
                <a:tc>
                  <a:txBody>
                    <a:bodyPr/>
                    <a:lstStyle/>
                    <a:p>
                      <a:r>
                        <a:rPr lang="nl-NL" sz="1800" b="1" dirty="0"/>
                        <a:t>MA1</a:t>
                      </a:r>
                    </a:p>
                    <a:p>
                      <a:r>
                        <a:rPr lang="nl-NL" sz="1800" i="1" dirty="0"/>
                        <a:t>Steven Bijlsma</a:t>
                      </a:r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MA1</a:t>
                      </a:r>
                      <a:br>
                        <a:rPr lang="nl-NL" sz="1800" dirty="0"/>
                      </a:br>
                      <a:r>
                        <a:rPr lang="nl-NL" sz="1800" dirty="0"/>
                        <a:t>Arie Verhage</a:t>
                      </a:r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328930451"/>
                  </a:ext>
                </a:extLst>
              </a:tr>
              <a:tr h="697231">
                <a:tc>
                  <a:txBody>
                    <a:bodyPr/>
                    <a:lstStyle/>
                    <a:p>
                      <a:r>
                        <a:rPr lang="nl-NL" sz="1800" b="1" dirty="0"/>
                        <a:t>MA2</a:t>
                      </a:r>
                    </a:p>
                    <a:p>
                      <a:r>
                        <a:rPr lang="nl-NL" sz="1800" i="1" dirty="0"/>
                        <a:t>Simone en </a:t>
                      </a:r>
                      <a:r>
                        <a:rPr lang="nl-NL" sz="1800" i="1" dirty="0" err="1"/>
                        <a:t>Else-Mieke</a:t>
                      </a:r>
                      <a:endParaRPr lang="nl-NL" sz="1800" i="1" dirty="0"/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MB1</a:t>
                      </a:r>
                    </a:p>
                    <a:p>
                      <a:r>
                        <a:rPr lang="nl-NL" sz="1800" b="0" i="1" dirty="0"/>
                        <a:t>Eline Rodenburg en Maarten den Bus</a:t>
                      </a:r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2491261928"/>
                  </a:ext>
                </a:extLst>
              </a:tr>
              <a:tr h="697231">
                <a:tc>
                  <a:txBody>
                    <a:bodyPr/>
                    <a:lstStyle/>
                    <a:p>
                      <a:r>
                        <a:rPr lang="nl-NL" sz="1800" b="1" dirty="0"/>
                        <a:t>MC1</a:t>
                      </a:r>
                      <a:br>
                        <a:rPr lang="nl-NL" sz="1800" dirty="0"/>
                      </a:br>
                      <a:r>
                        <a:rPr lang="nl-NL" sz="1800" i="1" dirty="0"/>
                        <a:t>Arie Verhage</a:t>
                      </a:r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MC1</a:t>
                      </a:r>
                      <a:br>
                        <a:rPr lang="nl-NL" sz="1800" b="1" dirty="0"/>
                      </a:br>
                      <a:r>
                        <a:rPr lang="nl-NL" sz="1800" b="0" i="1" dirty="0"/>
                        <a:t>Joyce en Romee</a:t>
                      </a:r>
                      <a:endParaRPr lang="nl-NL" sz="1800" b="1" dirty="0"/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2981987063"/>
                  </a:ext>
                </a:extLst>
              </a:tr>
              <a:tr h="697231">
                <a:tc>
                  <a:txBody>
                    <a:bodyPr/>
                    <a:lstStyle/>
                    <a:p>
                      <a:r>
                        <a:rPr lang="nl-NL" sz="1800" b="1" i="0" dirty="0"/>
                        <a:t>MC2</a:t>
                      </a:r>
                    </a:p>
                    <a:p>
                      <a:r>
                        <a:rPr lang="nl-NL" sz="1800" b="0" i="1" dirty="0"/>
                        <a:t>Mijndert Korporaal</a:t>
                      </a:r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3669411745"/>
                  </a:ext>
                </a:extLst>
              </a:tr>
              <a:tr h="697231">
                <a:tc>
                  <a:txBody>
                    <a:bodyPr/>
                    <a:lstStyle/>
                    <a:p>
                      <a:r>
                        <a:rPr lang="nl-NL" sz="1800" b="1" dirty="0"/>
                        <a:t>JC</a:t>
                      </a:r>
                    </a:p>
                    <a:p>
                      <a:r>
                        <a:rPr lang="nl-NL" sz="1800" i="1" dirty="0"/>
                        <a:t>Ton Kroeze</a:t>
                      </a:r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JB</a:t>
                      </a:r>
                    </a:p>
                    <a:p>
                      <a:r>
                        <a:rPr lang="nl-NL" sz="1800" b="0" i="1" dirty="0"/>
                        <a:t>Nathan de Baat en Maarten de Bus</a:t>
                      </a:r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538756685"/>
                  </a:ext>
                </a:extLst>
              </a:tr>
              <a:tr h="697231">
                <a:tc>
                  <a:txBody>
                    <a:bodyPr/>
                    <a:lstStyle/>
                    <a:p>
                      <a:r>
                        <a:rPr lang="nl-NL" sz="1800" b="1" dirty="0"/>
                        <a:t>CMV4</a:t>
                      </a:r>
                      <a:br>
                        <a:rPr lang="nl-NL" sz="1800" dirty="0"/>
                      </a:br>
                      <a:r>
                        <a:rPr lang="nl-NL" sz="1800" i="1" dirty="0"/>
                        <a:t>Joyce en Romee</a:t>
                      </a:r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CMV5</a:t>
                      </a:r>
                      <a:br>
                        <a:rPr lang="nl-NL" sz="1800" b="0" dirty="0"/>
                      </a:br>
                      <a:r>
                        <a:rPr lang="nl-NL" sz="1800" b="0" i="1" dirty="0"/>
                        <a:t>Marielle</a:t>
                      </a:r>
                      <a:endParaRPr lang="nl-NL" sz="1800" b="1" dirty="0"/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2667352866"/>
                  </a:ext>
                </a:extLst>
              </a:tr>
              <a:tr h="410559">
                <a:tc>
                  <a:txBody>
                    <a:bodyPr/>
                    <a:lstStyle/>
                    <a:p>
                      <a:r>
                        <a:rPr lang="nl-NL" sz="1800" b="1" dirty="0"/>
                        <a:t>CMV1-3</a:t>
                      </a:r>
                    </a:p>
                    <a:p>
                      <a:r>
                        <a:rPr lang="nl-NL" sz="1800" i="1" dirty="0"/>
                        <a:t>Talitha van Ooijen, Bianca van der Hoogt, Mariëlle Herwig,</a:t>
                      </a:r>
                      <a:r>
                        <a:rPr lang="nl-NL" sz="1800" i="1" baseline="0" dirty="0"/>
                        <a:t> Jarka Bruijn, Tabitha Zanen </a:t>
                      </a:r>
                      <a:endParaRPr lang="nl-NL" sz="1800" b="0" i="1" dirty="0"/>
                    </a:p>
                  </a:txBody>
                  <a:tcPr marL="139446" marR="139446" marT="69723" marB="69723"/>
                </a:tc>
                <a:tc>
                  <a:txBody>
                    <a:bodyPr/>
                    <a:lstStyle/>
                    <a:p>
                      <a:r>
                        <a:rPr lang="nl-NL" sz="1800" b="1" dirty="0"/>
                        <a:t>CMV2-4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dirty="0"/>
                        <a:t>Talitha van Ooijen, Bianca van der Hoogt,</a:t>
                      </a:r>
                      <a:r>
                        <a:rPr lang="nl-NL" sz="1800" i="1" baseline="0" dirty="0"/>
                        <a:t> Jarka Bruijn</a:t>
                      </a:r>
                      <a:endParaRPr lang="nl-NL" sz="1800" b="0" i="1" dirty="0"/>
                    </a:p>
                  </a:txBody>
                  <a:tcPr marL="139446" marR="139446" marT="69723" marB="69723"/>
                </a:tc>
                <a:extLst>
                  <a:ext uri="{0D108BD9-81ED-4DB2-BD59-A6C34878D82A}">
                    <a16:rowId xmlns:a16="http://schemas.microsoft.com/office/drawing/2014/main" val="104268796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90C42003-D25D-4318-B91F-ACCB93C9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061" y="639078"/>
            <a:ext cx="3300412" cy="5578475"/>
          </a:xfrm>
        </p:spPr>
        <p:txBody>
          <a:bodyPr anchor="ctr">
            <a:normAutofit/>
          </a:bodyPr>
          <a:lstStyle/>
          <a:p>
            <a:pPr algn="ctr"/>
            <a:r>
              <a:rPr lang="nl-NL" b="1" dirty="0"/>
              <a:t>Junioren teams</a:t>
            </a:r>
            <a:br>
              <a:rPr lang="nl-NL" b="1" dirty="0"/>
            </a:br>
            <a:r>
              <a:rPr lang="nl-NL" sz="2400" b="1" i="1" dirty="0"/>
              <a:t>&amp; trainers</a:t>
            </a:r>
          </a:p>
        </p:txBody>
      </p:sp>
    </p:spTree>
    <p:extLst>
      <p:ext uri="{BB962C8B-B14F-4D97-AF65-F5344CB8AC3E}">
        <p14:creationId xmlns:p14="http://schemas.microsoft.com/office/powerpoint/2010/main" val="24166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AB927-8F75-4575-9CC3-95AAA932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nl-NL" b="1" dirty="0"/>
              <a:t>Competitie eindstanden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6448388"/>
            <a:ext cx="338166" cy="289296"/>
          </a:xfrm>
          <a:prstGeom prst="rect">
            <a:avLst/>
          </a:prstGeom>
        </p:spPr>
      </p:pic>
      <p:graphicFrame>
        <p:nvGraphicFramePr>
          <p:cNvPr id="1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84834"/>
              </p:ext>
            </p:extLst>
          </p:nvPr>
        </p:nvGraphicFramePr>
        <p:xfrm>
          <a:off x="6455561" y="2350235"/>
          <a:ext cx="5017606" cy="354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Team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Eindstand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H1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2</a:t>
                      </a:r>
                      <a:r>
                        <a:rPr lang="nl-NL" sz="1300" baseline="30000"/>
                        <a:t>e</a:t>
                      </a:r>
                      <a:r>
                        <a:rPr lang="nl-NL" sz="1300"/>
                        <a:t> 	derde klasse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DS1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 baseline="0"/>
                        <a:t>8</a:t>
                      </a:r>
                      <a:r>
                        <a:rPr lang="nl-NL" sz="1300" baseline="30000"/>
                        <a:t>e	</a:t>
                      </a:r>
                      <a:r>
                        <a:rPr lang="nl-NL" sz="1300" baseline="0"/>
                        <a:t>promotie klasse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DS2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9</a:t>
                      </a:r>
                      <a:r>
                        <a:rPr lang="nl-NL" sz="1300" baseline="30000"/>
                        <a:t>e</a:t>
                      </a:r>
                      <a:r>
                        <a:rPr lang="nl-NL" sz="1300"/>
                        <a:t> 	tweede klasse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DS3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1</a:t>
                      </a:r>
                      <a:r>
                        <a:rPr lang="nl-NL" sz="1300" baseline="30000"/>
                        <a:t>e</a:t>
                      </a:r>
                      <a:r>
                        <a:rPr lang="nl-NL" sz="1300"/>
                        <a:t> 	derde klasse laag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MA1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 baseline="0"/>
                        <a:t>5</a:t>
                      </a:r>
                      <a:r>
                        <a:rPr lang="nl-NL" sz="1300" baseline="30000"/>
                        <a:t>e</a:t>
                      </a:r>
                      <a:r>
                        <a:rPr lang="nl-NL" sz="1300" baseline="0"/>
                        <a:t> 	hoofdklasse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MA2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 baseline="30000"/>
                        <a:t>1e</a:t>
                      </a:r>
                      <a:r>
                        <a:rPr lang="nl-NL" sz="1300"/>
                        <a:t> 	tweede klasse 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MC1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 baseline="0"/>
                        <a:t>5</a:t>
                      </a:r>
                      <a:r>
                        <a:rPr lang="nl-NL" sz="1300" baseline="30000"/>
                        <a:t>e</a:t>
                      </a:r>
                      <a:r>
                        <a:rPr lang="nl-NL" sz="1300" baseline="0"/>
                        <a:t> 	hoofdklasse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en-GB" sz="1300"/>
                        <a:t>MC2</a:t>
                      </a:r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2e 	2e klasse</a:t>
                      </a:r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63226092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JC1 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nl-NL" sz="1300"/>
                        <a:t>2e	Hoofdklasse</a:t>
                      </a:r>
                      <a:endParaRPr lang="en-GB" sz="1300"/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CMV4 (later 5)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tx1"/>
                          </a:solidFill>
                        </a:rPr>
                        <a:t>3e 	1e klasse</a:t>
                      </a:r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19">
                <a:tc>
                  <a:txBody>
                    <a:bodyPr/>
                    <a:lstStyle/>
                    <a:p>
                      <a:r>
                        <a:rPr lang="nl-NL" sz="1300"/>
                        <a:t>CMV 1-3</a:t>
                      </a:r>
                      <a:endParaRPr lang="en-GB" sz="1300"/>
                    </a:p>
                  </a:txBody>
                  <a:tcPr marL="67210" marR="67210" marT="33605" marB="33605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solidFill>
                            <a:schemeClr val="tx1"/>
                          </a:solidFill>
                        </a:rPr>
                        <a:t>Toernooien</a:t>
                      </a:r>
                      <a:r>
                        <a:rPr lang="en-GB" sz="1300" baseline="0">
                          <a:solidFill>
                            <a:schemeClr val="tx1"/>
                          </a:solidFill>
                        </a:rPr>
                        <a:t> gespeeld</a:t>
                      </a:r>
                      <a:endParaRPr lang="en-GB" sz="1300">
                        <a:solidFill>
                          <a:schemeClr val="tx1"/>
                        </a:solidFill>
                      </a:endParaRPr>
                    </a:p>
                  </a:txBody>
                  <a:tcPr marL="67210" marR="67210" marT="33605" marB="3360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56BF473D-377C-4CBF-A174-004464BC5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023938" y="2398205"/>
            <a:ext cx="5072062" cy="33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8897F0FC-5359-402A-AD77-F6A6EC778F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55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464FD-8581-4AA6-9221-0D3A62E0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Huldiging van onze kampioenen!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995AED3-18B8-4EF9-B25E-C84197C7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60" y="2542919"/>
            <a:ext cx="4599043" cy="30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A696B0D-0AD4-4F79-B73E-1BC7A904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63" y="2171700"/>
            <a:ext cx="4204037" cy="39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736171F-2974-4C28-AB13-E059C14D69E8}"/>
              </a:ext>
            </a:extLst>
          </p:cNvPr>
          <p:cNvSpPr txBox="1"/>
          <p:nvPr/>
        </p:nvSpPr>
        <p:spPr>
          <a:xfrm>
            <a:off x="8560905" y="6581001"/>
            <a:ext cx="54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Geen huldigingen 2</a:t>
            </a:r>
            <a:r>
              <a:rPr lang="nl-NL" sz="1200" baseline="30000" dirty="0"/>
              <a:t>e</a:t>
            </a:r>
            <a:r>
              <a:rPr lang="nl-NL" sz="1200" dirty="0"/>
              <a:t> seizoenshelft vanwege corona…</a:t>
            </a:r>
          </a:p>
        </p:txBody>
      </p:sp>
    </p:spTree>
    <p:extLst>
      <p:ext uri="{BB962C8B-B14F-4D97-AF65-F5344CB8AC3E}">
        <p14:creationId xmlns:p14="http://schemas.microsoft.com/office/powerpoint/2010/main" val="71895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F3613-A086-4DB4-8FF0-2DAAED80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10" y="506721"/>
            <a:ext cx="9601200" cy="693821"/>
          </a:xfrm>
        </p:spPr>
        <p:txBody>
          <a:bodyPr/>
          <a:lstStyle/>
          <a:p>
            <a:r>
              <a:rPr lang="nl-NL" b="1" dirty="0"/>
              <a:t>Activiteiten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244316-1E1B-488D-AF21-28FFC0D58C9C}"/>
              </a:ext>
            </a:extLst>
          </p:cNvPr>
          <p:cNvSpPr txBox="1"/>
          <p:nvPr/>
        </p:nvSpPr>
        <p:spPr>
          <a:xfrm rot="21350317">
            <a:off x="9239453" y="63452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Oliebollentoernooi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07E3ECF-F6B1-4D46-8EE6-AF0B4A56BE32}"/>
              </a:ext>
            </a:extLst>
          </p:cNvPr>
          <p:cNvSpPr txBox="1"/>
          <p:nvPr/>
        </p:nvSpPr>
        <p:spPr>
          <a:xfrm rot="663064">
            <a:off x="9689130" y="3348531"/>
            <a:ext cx="24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Pietentraining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6448388"/>
            <a:ext cx="338166" cy="2892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928E60-4CF6-4DAA-9B3F-39901D01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10" y="1445546"/>
            <a:ext cx="2600325" cy="166687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C4C97A4-BEF0-4552-9879-1F6202297487}"/>
              </a:ext>
            </a:extLst>
          </p:cNvPr>
          <p:cNvSpPr txBox="1"/>
          <p:nvPr/>
        </p:nvSpPr>
        <p:spPr>
          <a:xfrm>
            <a:off x="6506714" y="2200986"/>
            <a:ext cx="22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Vossenjacht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9FEB33-4639-495B-B232-2945BE98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144">
            <a:off x="244338" y="3365129"/>
            <a:ext cx="2877001" cy="21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EC52BFF9-86B0-49D8-BFB8-E3C89B121B19}"/>
              </a:ext>
            </a:extLst>
          </p:cNvPr>
          <p:cNvSpPr txBox="1"/>
          <p:nvPr/>
        </p:nvSpPr>
        <p:spPr>
          <a:xfrm rot="21004067">
            <a:off x="1023280" y="5498787"/>
            <a:ext cx="24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Zomerpaspoort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776056E-7FCD-42AD-AB83-33509F05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218">
            <a:off x="9781261" y="1838373"/>
            <a:ext cx="2602469" cy="14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9D863ED-FED6-4DE6-9CD0-7BD4EB64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23" y="258439"/>
            <a:ext cx="2523189" cy="18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2C80D76-08EB-47A3-8661-52E3DC38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38" y="254346"/>
            <a:ext cx="2523189" cy="18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5E31072-7F56-485B-8391-919C15EF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481">
            <a:off x="8123950" y="4052932"/>
            <a:ext cx="3695955" cy="23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80FB683-357B-411D-8403-FEB361EE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6" y="3252953"/>
            <a:ext cx="3240868" cy="18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99D7F1B1-0883-4E4C-B98A-53BBA0CF00F1}"/>
              </a:ext>
            </a:extLst>
          </p:cNvPr>
          <p:cNvSpPr txBox="1"/>
          <p:nvPr/>
        </p:nvSpPr>
        <p:spPr>
          <a:xfrm>
            <a:off x="4409385" y="6263721"/>
            <a:ext cx="24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Avondje smash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F6B33D31-BE86-453A-BB6E-35739389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32" y="4716071"/>
            <a:ext cx="2103409" cy="14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17462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729</Words>
  <Application>Microsoft Office PowerPoint</Application>
  <PresentationFormat>Breedbeeld</PresentationFormat>
  <Paragraphs>159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Book</vt:lpstr>
      <vt:lpstr>Bijgesneden</vt:lpstr>
      <vt:lpstr>Jaarverslag Smash’66 2019-2020</vt:lpstr>
      <vt:lpstr>Inhoud</vt:lpstr>
      <vt:lpstr>Cijfers</vt:lpstr>
      <vt:lpstr>Cijfers    Totaal 2019-2020:   € 20176,90   Een mooi resultaat, dank voor jullie inzet!  </vt:lpstr>
      <vt:lpstr>Senioren teams &amp; trainers</vt:lpstr>
      <vt:lpstr>Junioren teams &amp; trainers</vt:lpstr>
      <vt:lpstr>Competitie eindstanden</vt:lpstr>
      <vt:lpstr>Huldiging van onze kampioenen!</vt:lpstr>
      <vt:lpstr>Activiteiten</vt:lpstr>
      <vt:lpstr>Leo van de Velde troffee </vt:lpstr>
      <vt:lpstr>Maar toen…</vt:lpstr>
      <vt:lpstr>Bestuur en commissies (huidig seizoen)</vt:lpstr>
      <vt:lpstr>Sponsoren 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Jaarverslag Smash’66 2019-2020</dc:title>
  <dc:creator>Liza van Erk</dc:creator>
  <cp:lastModifiedBy>Liza van Erk</cp:lastModifiedBy>
  <cp:revision>7</cp:revision>
  <dcterms:created xsi:type="dcterms:W3CDTF">2020-11-13T17:57:34Z</dcterms:created>
  <dcterms:modified xsi:type="dcterms:W3CDTF">2020-11-19T21:02:51Z</dcterms:modified>
</cp:coreProperties>
</file>